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7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C63EC-4FA8-421E-A830-2F7B7B164A0A}" v="29" dt="2019-10-04T13:31:10.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CBDF9-D89A-4D5E-9F69-180ACF52A73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CEE73F7-A368-4628-A1B2-A0E1A44CB2C1}">
      <dgm:prSet/>
      <dgm:spPr/>
      <dgm:t>
        <a:bodyPr/>
        <a:lstStyle/>
        <a:p>
          <a:r>
            <a:rPr lang="fr-CA"/>
            <a:t>L’environnement réglementaire est en constante évolution</a:t>
          </a:r>
          <a:endParaRPr lang="en-US"/>
        </a:p>
      </dgm:t>
    </dgm:pt>
    <dgm:pt modelId="{AA21C9DF-C221-4AA6-A6ED-B10570C3846B}" type="parTrans" cxnId="{AD5BA82A-C002-43EA-AB52-5FE351751CDE}">
      <dgm:prSet/>
      <dgm:spPr/>
      <dgm:t>
        <a:bodyPr/>
        <a:lstStyle/>
        <a:p>
          <a:endParaRPr lang="en-US"/>
        </a:p>
      </dgm:t>
    </dgm:pt>
    <dgm:pt modelId="{37E94D0E-8ADA-495C-98B8-BCC8B8280411}" type="sibTrans" cxnId="{AD5BA82A-C002-43EA-AB52-5FE351751CDE}">
      <dgm:prSet/>
      <dgm:spPr/>
      <dgm:t>
        <a:bodyPr/>
        <a:lstStyle/>
        <a:p>
          <a:endParaRPr lang="en-US"/>
        </a:p>
      </dgm:t>
    </dgm:pt>
    <dgm:pt modelId="{FE5A7D30-C0D7-44C3-962F-55A4667FC58A}">
      <dgm:prSet/>
      <dgm:spPr/>
      <dgm:t>
        <a:bodyPr/>
        <a:lstStyle/>
        <a:p>
          <a:r>
            <a:rPr lang="fr-CA"/>
            <a:t>Si vous consultez ce matériel de formation après la date de cette capsule, certaines informations pourraient être obsolètes.</a:t>
          </a:r>
          <a:endParaRPr lang="en-US"/>
        </a:p>
      </dgm:t>
    </dgm:pt>
    <dgm:pt modelId="{68D9BC8D-A1F5-4150-9DBE-E7E4B670A652}" type="parTrans" cxnId="{6C112D51-AA6B-4822-A4A6-6B939DEF240A}">
      <dgm:prSet/>
      <dgm:spPr/>
      <dgm:t>
        <a:bodyPr/>
        <a:lstStyle/>
        <a:p>
          <a:endParaRPr lang="en-US"/>
        </a:p>
      </dgm:t>
    </dgm:pt>
    <dgm:pt modelId="{0708A0A0-F618-466C-B314-B70EB05A2764}" type="sibTrans" cxnId="{6C112D51-AA6B-4822-A4A6-6B939DEF240A}">
      <dgm:prSet/>
      <dgm:spPr/>
      <dgm:t>
        <a:bodyPr/>
        <a:lstStyle/>
        <a:p>
          <a:endParaRPr lang="en-US"/>
        </a:p>
      </dgm:t>
    </dgm:pt>
    <dgm:pt modelId="{4F4927BB-9D7C-41D4-BE33-E5146D9128FA}">
      <dgm:prSet/>
      <dgm:spPr/>
      <dgm:t>
        <a:bodyPr/>
        <a:lstStyle/>
        <a:p>
          <a:r>
            <a:rPr lang="fr-CA"/>
            <a:t>Cette présentation est de nature sommaire et n’aborde pas toutes les questions et considérations qui peuvent être pertinentes dans un ensemble de circonstances particulières.</a:t>
          </a:r>
          <a:endParaRPr lang="en-US"/>
        </a:p>
      </dgm:t>
    </dgm:pt>
    <dgm:pt modelId="{A498F583-31B7-4E7C-A3ED-F8E4C55DD171}" type="parTrans" cxnId="{81E85BE6-46C3-4C1B-822B-CA2269AF34A1}">
      <dgm:prSet/>
      <dgm:spPr/>
      <dgm:t>
        <a:bodyPr/>
        <a:lstStyle/>
        <a:p>
          <a:endParaRPr lang="en-US"/>
        </a:p>
      </dgm:t>
    </dgm:pt>
    <dgm:pt modelId="{C8315981-70EB-4A4D-9300-21698F433A48}" type="sibTrans" cxnId="{81E85BE6-46C3-4C1B-822B-CA2269AF34A1}">
      <dgm:prSet/>
      <dgm:spPr/>
      <dgm:t>
        <a:bodyPr/>
        <a:lstStyle/>
        <a:p>
          <a:endParaRPr lang="en-US"/>
        </a:p>
      </dgm:t>
    </dgm:pt>
    <dgm:pt modelId="{6C24332C-83B0-4C74-AF09-20BF4C284A50}">
      <dgm:prSet/>
      <dgm:spPr/>
      <dgm:t>
        <a:bodyPr/>
        <a:lstStyle/>
        <a:p>
          <a:r>
            <a:rPr lang="fr-CA" dirty="0"/>
            <a:t>Les déclarations et le matériel présentés ici ne constituent pas un avis juridique.</a:t>
          </a:r>
          <a:endParaRPr lang="en-US" dirty="0"/>
        </a:p>
      </dgm:t>
    </dgm:pt>
    <dgm:pt modelId="{6F29441D-9481-475F-8F3E-0CF00278ACC1}" type="parTrans" cxnId="{839FC3E2-579C-4C15-AEAA-D7CFA842540A}">
      <dgm:prSet/>
      <dgm:spPr/>
      <dgm:t>
        <a:bodyPr/>
        <a:lstStyle/>
        <a:p>
          <a:endParaRPr lang="en-US"/>
        </a:p>
      </dgm:t>
    </dgm:pt>
    <dgm:pt modelId="{5639C3B7-BACC-4057-A58A-33851138E53F}" type="sibTrans" cxnId="{839FC3E2-579C-4C15-AEAA-D7CFA842540A}">
      <dgm:prSet/>
      <dgm:spPr/>
      <dgm:t>
        <a:bodyPr/>
        <a:lstStyle/>
        <a:p>
          <a:endParaRPr lang="en-US"/>
        </a:p>
      </dgm:t>
    </dgm:pt>
    <dgm:pt modelId="{3EA2CD63-D672-4012-A7EC-923819178A2A}" type="pres">
      <dgm:prSet presAssocID="{329CBDF9-D89A-4D5E-9F69-180ACF52A739}" presName="linear" presStyleCnt="0">
        <dgm:presLayoutVars>
          <dgm:animLvl val="lvl"/>
          <dgm:resizeHandles val="exact"/>
        </dgm:presLayoutVars>
      </dgm:prSet>
      <dgm:spPr/>
    </dgm:pt>
    <dgm:pt modelId="{0E8DD42A-82CF-48DB-868F-F6707D6503D0}" type="pres">
      <dgm:prSet presAssocID="{2CEE73F7-A368-4628-A1B2-A0E1A44CB2C1}" presName="parentText" presStyleLbl="node1" presStyleIdx="0" presStyleCnt="4">
        <dgm:presLayoutVars>
          <dgm:chMax val="0"/>
          <dgm:bulletEnabled val="1"/>
        </dgm:presLayoutVars>
      </dgm:prSet>
      <dgm:spPr/>
    </dgm:pt>
    <dgm:pt modelId="{9CE88E48-13CD-439C-A8BD-695A36391596}" type="pres">
      <dgm:prSet presAssocID="{37E94D0E-8ADA-495C-98B8-BCC8B8280411}" presName="spacer" presStyleCnt="0"/>
      <dgm:spPr/>
    </dgm:pt>
    <dgm:pt modelId="{4F122732-0384-4F5D-A677-6441EC710194}" type="pres">
      <dgm:prSet presAssocID="{FE5A7D30-C0D7-44C3-962F-55A4667FC58A}" presName="parentText" presStyleLbl="node1" presStyleIdx="1" presStyleCnt="4">
        <dgm:presLayoutVars>
          <dgm:chMax val="0"/>
          <dgm:bulletEnabled val="1"/>
        </dgm:presLayoutVars>
      </dgm:prSet>
      <dgm:spPr/>
    </dgm:pt>
    <dgm:pt modelId="{0AA9AC6A-9E0E-4B63-A077-BB0F6C0818EB}" type="pres">
      <dgm:prSet presAssocID="{0708A0A0-F618-466C-B314-B70EB05A2764}" presName="spacer" presStyleCnt="0"/>
      <dgm:spPr/>
    </dgm:pt>
    <dgm:pt modelId="{25556AD1-BD98-4052-9A53-344B1ECE24F5}" type="pres">
      <dgm:prSet presAssocID="{4F4927BB-9D7C-41D4-BE33-E5146D9128FA}" presName="parentText" presStyleLbl="node1" presStyleIdx="2" presStyleCnt="4">
        <dgm:presLayoutVars>
          <dgm:chMax val="0"/>
          <dgm:bulletEnabled val="1"/>
        </dgm:presLayoutVars>
      </dgm:prSet>
      <dgm:spPr/>
    </dgm:pt>
    <dgm:pt modelId="{6BF77F17-605E-49B8-A586-E401523B975C}" type="pres">
      <dgm:prSet presAssocID="{C8315981-70EB-4A4D-9300-21698F433A48}" presName="spacer" presStyleCnt="0"/>
      <dgm:spPr/>
    </dgm:pt>
    <dgm:pt modelId="{B480CC17-B5FF-47F1-BA24-0A7E4D9F4900}" type="pres">
      <dgm:prSet presAssocID="{6C24332C-83B0-4C74-AF09-20BF4C284A50}" presName="parentText" presStyleLbl="node1" presStyleIdx="3" presStyleCnt="4">
        <dgm:presLayoutVars>
          <dgm:chMax val="0"/>
          <dgm:bulletEnabled val="1"/>
        </dgm:presLayoutVars>
      </dgm:prSet>
      <dgm:spPr/>
    </dgm:pt>
  </dgm:ptLst>
  <dgm:cxnLst>
    <dgm:cxn modelId="{267B942A-01BF-4A4C-93AD-406C7F4D5FC2}" type="presOf" srcId="{6C24332C-83B0-4C74-AF09-20BF4C284A50}" destId="{B480CC17-B5FF-47F1-BA24-0A7E4D9F4900}" srcOrd="0" destOrd="0" presId="urn:microsoft.com/office/officeart/2005/8/layout/vList2"/>
    <dgm:cxn modelId="{AD5BA82A-C002-43EA-AB52-5FE351751CDE}" srcId="{329CBDF9-D89A-4D5E-9F69-180ACF52A739}" destId="{2CEE73F7-A368-4628-A1B2-A0E1A44CB2C1}" srcOrd="0" destOrd="0" parTransId="{AA21C9DF-C221-4AA6-A6ED-B10570C3846B}" sibTransId="{37E94D0E-8ADA-495C-98B8-BCC8B8280411}"/>
    <dgm:cxn modelId="{6C112D51-AA6B-4822-A4A6-6B939DEF240A}" srcId="{329CBDF9-D89A-4D5E-9F69-180ACF52A739}" destId="{FE5A7D30-C0D7-44C3-962F-55A4667FC58A}" srcOrd="1" destOrd="0" parTransId="{68D9BC8D-A1F5-4150-9DBE-E7E4B670A652}" sibTransId="{0708A0A0-F618-466C-B314-B70EB05A2764}"/>
    <dgm:cxn modelId="{4AFCAD8A-3488-4D89-96C0-ACE60C5209AB}" type="presOf" srcId="{FE5A7D30-C0D7-44C3-962F-55A4667FC58A}" destId="{4F122732-0384-4F5D-A677-6441EC710194}" srcOrd="0" destOrd="0" presId="urn:microsoft.com/office/officeart/2005/8/layout/vList2"/>
    <dgm:cxn modelId="{D1029591-5706-4A49-B7FE-9CC4860BFE7B}" type="presOf" srcId="{2CEE73F7-A368-4628-A1B2-A0E1A44CB2C1}" destId="{0E8DD42A-82CF-48DB-868F-F6707D6503D0}" srcOrd="0" destOrd="0" presId="urn:microsoft.com/office/officeart/2005/8/layout/vList2"/>
    <dgm:cxn modelId="{02A143C0-15CB-4A78-910D-50FB5CB1E243}" type="presOf" srcId="{329CBDF9-D89A-4D5E-9F69-180ACF52A739}" destId="{3EA2CD63-D672-4012-A7EC-923819178A2A}" srcOrd="0" destOrd="0" presId="urn:microsoft.com/office/officeart/2005/8/layout/vList2"/>
    <dgm:cxn modelId="{61F4A1D8-7E72-45CB-84E3-41257C37FFB0}" type="presOf" srcId="{4F4927BB-9D7C-41D4-BE33-E5146D9128FA}" destId="{25556AD1-BD98-4052-9A53-344B1ECE24F5}" srcOrd="0" destOrd="0" presId="urn:microsoft.com/office/officeart/2005/8/layout/vList2"/>
    <dgm:cxn modelId="{839FC3E2-579C-4C15-AEAA-D7CFA842540A}" srcId="{329CBDF9-D89A-4D5E-9F69-180ACF52A739}" destId="{6C24332C-83B0-4C74-AF09-20BF4C284A50}" srcOrd="3" destOrd="0" parTransId="{6F29441D-9481-475F-8F3E-0CF00278ACC1}" sibTransId="{5639C3B7-BACC-4057-A58A-33851138E53F}"/>
    <dgm:cxn modelId="{81E85BE6-46C3-4C1B-822B-CA2269AF34A1}" srcId="{329CBDF9-D89A-4D5E-9F69-180ACF52A739}" destId="{4F4927BB-9D7C-41D4-BE33-E5146D9128FA}" srcOrd="2" destOrd="0" parTransId="{A498F583-31B7-4E7C-A3ED-F8E4C55DD171}" sibTransId="{C8315981-70EB-4A4D-9300-21698F433A48}"/>
    <dgm:cxn modelId="{3887D0F5-CE20-4053-B9B0-037D404A00E5}" type="presParOf" srcId="{3EA2CD63-D672-4012-A7EC-923819178A2A}" destId="{0E8DD42A-82CF-48DB-868F-F6707D6503D0}" srcOrd="0" destOrd="0" presId="urn:microsoft.com/office/officeart/2005/8/layout/vList2"/>
    <dgm:cxn modelId="{DDD24935-5AFD-4BAE-B9C8-8AAB39BD64C7}" type="presParOf" srcId="{3EA2CD63-D672-4012-A7EC-923819178A2A}" destId="{9CE88E48-13CD-439C-A8BD-695A36391596}" srcOrd="1" destOrd="0" presId="urn:microsoft.com/office/officeart/2005/8/layout/vList2"/>
    <dgm:cxn modelId="{0AE0F189-58CC-48CB-A817-EE86CF5EABA1}" type="presParOf" srcId="{3EA2CD63-D672-4012-A7EC-923819178A2A}" destId="{4F122732-0384-4F5D-A677-6441EC710194}" srcOrd="2" destOrd="0" presId="urn:microsoft.com/office/officeart/2005/8/layout/vList2"/>
    <dgm:cxn modelId="{F1BD16DB-0A73-446D-B8C3-9B3E33605A70}" type="presParOf" srcId="{3EA2CD63-D672-4012-A7EC-923819178A2A}" destId="{0AA9AC6A-9E0E-4B63-A077-BB0F6C0818EB}" srcOrd="3" destOrd="0" presId="urn:microsoft.com/office/officeart/2005/8/layout/vList2"/>
    <dgm:cxn modelId="{A863BC9C-EEA2-484A-A612-3F72498E5BA4}" type="presParOf" srcId="{3EA2CD63-D672-4012-A7EC-923819178A2A}" destId="{25556AD1-BD98-4052-9A53-344B1ECE24F5}" srcOrd="4" destOrd="0" presId="urn:microsoft.com/office/officeart/2005/8/layout/vList2"/>
    <dgm:cxn modelId="{222B41F9-9BAD-4FD1-8FA0-8363DC83D797}" type="presParOf" srcId="{3EA2CD63-D672-4012-A7EC-923819178A2A}" destId="{6BF77F17-605E-49B8-A586-E401523B975C}" srcOrd="5" destOrd="0" presId="urn:microsoft.com/office/officeart/2005/8/layout/vList2"/>
    <dgm:cxn modelId="{EA15675D-47CD-4837-9E05-EF4C88EB2DB5}" type="presParOf" srcId="{3EA2CD63-D672-4012-A7EC-923819178A2A}" destId="{B480CC17-B5FF-47F1-BA24-0A7E4D9F4900}"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DD42A-82CF-48DB-868F-F6707D6503D0}">
      <dsp:nvSpPr>
        <dsp:cNvPr id="0" name=""/>
        <dsp:cNvSpPr/>
      </dsp:nvSpPr>
      <dsp:spPr>
        <a:xfrm>
          <a:off x="0" y="157777"/>
          <a:ext cx="7012370" cy="1055193"/>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L’environnement réglementaire est en constante évolution</a:t>
          </a:r>
          <a:endParaRPr lang="en-US" sz="2000" kern="1200"/>
        </a:p>
      </dsp:txBody>
      <dsp:txXfrm>
        <a:off x="51510" y="209287"/>
        <a:ext cx="6909350" cy="952173"/>
      </dsp:txXfrm>
    </dsp:sp>
    <dsp:sp modelId="{4F122732-0384-4F5D-A677-6441EC710194}">
      <dsp:nvSpPr>
        <dsp:cNvPr id="0" name=""/>
        <dsp:cNvSpPr/>
      </dsp:nvSpPr>
      <dsp:spPr>
        <a:xfrm>
          <a:off x="0" y="1270571"/>
          <a:ext cx="7012370" cy="1055193"/>
        </a:xfrm>
        <a:prstGeom prst="roundRect">
          <a:avLst/>
        </a:prstGeom>
        <a:gradFill rotWithShape="0">
          <a:gsLst>
            <a:gs pos="0">
              <a:schemeClr val="accent2">
                <a:hueOff val="-510834"/>
                <a:satOff val="-2100"/>
                <a:lumOff val="131"/>
                <a:alphaOff val="0"/>
                <a:tint val="98000"/>
                <a:lumMod val="110000"/>
              </a:schemeClr>
            </a:gs>
            <a:gs pos="84000">
              <a:schemeClr val="accent2">
                <a:hueOff val="-510834"/>
                <a:satOff val="-2100"/>
                <a:lumOff val="13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Si vous consultez ce matériel de formation après la date de cette capsule, certaines informations pourraient être obsolètes.</a:t>
          </a:r>
          <a:endParaRPr lang="en-US" sz="2000" kern="1200"/>
        </a:p>
      </dsp:txBody>
      <dsp:txXfrm>
        <a:off x="51510" y="1322081"/>
        <a:ext cx="6909350" cy="952173"/>
      </dsp:txXfrm>
    </dsp:sp>
    <dsp:sp modelId="{25556AD1-BD98-4052-9A53-344B1ECE24F5}">
      <dsp:nvSpPr>
        <dsp:cNvPr id="0" name=""/>
        <dsp:cNvSpPr/>
      </dsp:nvSpPr>
      <dsp:spPr>
        <a:xfrm>
          <a:off x="0" y="2383365"/>
          <a:ext cx="7012370" cy="1055193"/>
        </a:xfrm>
        <a:prstGeom prst="roundRect">
          <a:avLst/>
        </a:prstGeom>
        <a:gradFill rotWithShape="0">
          <a:gsLst>
            <a:gs pos="0">
              <a:schemeClr val="accent2">
                <a:hueOff val="-1021667"/>
                <a:satOff val="-4201"/>
                <a:lumOff val="261"/>
                <a:alphaOff val="0"/>
                <a:tint val="98000"/>
                <a:lumMod val="110000"/>
              </a:schemeClr>
            </a:gs>
            <a:gs pos="84000">
              <a:schemeClr val="accent2">
                <a:hueOff val="-1021667"/>
                <a:satOff val="-4201"/>
                <a:lumOff val="26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Cette présentation est de nature sommaire et n’aborde pas toutes les questions et considérations qui peuvent être pertinentes dans un ensemble de circonstances particulières.</a:t>
          </a:r>
          <a:endParaRPr lang="en-US" sz="2000" kern="1200"/>
        </a:p>
      </dsp:txBody>
      <dsp:txXfrm>
        <a:off x="51510" y="2434875"/>
        <a:ext cx="6909350" cy="952173"/>
      </dsp:txXfrm>
    </dsp:sp>
    <dsp:sp modelId="{B480CC17-B5FF-47F1-BA24-0A7E4D9F4900}">
      <dsp:nvSpPr>
        <dsp:cNvPr id="0" name=""/>
        <dsp:cNvSpPr/>
      </dsp:nvSpPr>
      <dsp:spPr>
        <a:xfrm>
          <a:off x="0" y="3496159"/>
          <a:ext cx="7012370" cy="1055193"/>
        </a:xfrm>
        <a:prstGeom prst="roundRect">
          <a:avLst/>
        </a:prstGeom>
        <a:gradFill rotWithShape="0">
          <a:gsLst>
            <a:gs pos="0">
              <a:schemeClr val="accent2">
                <a:hueOff val="-1532501"/>
                <a:satOff val="-6301"/>
                <a:lumOff val="392"/>
                <a:alphaOff val="0"/>
                <a:tint val="98000"/>
                <a:lumMod val="110000"/>
              </a:schemeClr>
            </a:gs>
            <a:gs pos="84000">
              <a:schemeClr val="accent2">
                <a:hueOff val="-1532501"/>
                <a:satOff val="-6301"/>
                <a:lumOff val="39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Les déclarations et le matériel présentés ici ne constituent pas un avis juridique.</a:t>
          </a:r>
          <a:endParaRPr lang="en-US" sz="2000" kern="1200" dirty="0"/>
        </a:p>
      </dsp:txBody>
      <dsp:txXfrm>
        <a:off x="51510" y="3547669"/>
        <a:ext cx="6909350" cy="9521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7364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58783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8/3/2021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8144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8/3/2021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699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8/3/2021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1474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1343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04882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665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5983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8/3/2021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07863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15982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23706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2" r:id="rId5"/>
    <p:sldLayoutId id="2147483666" r:id="rId6"/>
    <p:sldLayoutId id="2147483667" r:id="rId7"/>
    <p:sldLayoutId id="2147483668" r:id="rId8"/>
    <p:sldLayoutId id="2147483671" r:id="rId9"/>
    <p:sldLayoutId id="2147483669" r:id="rId10"/>
    <p:sldLayoutId id="2147483670"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8.png"/><Relationship Id="rId4" Type="http://schemas.openxmlformats.org/officeDocument/2006/relationships/tags" Target="../tags/tag68.xml"/><Relationship Id="rId9"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9.png"/><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hyperlink" Target="https://ici.radio-canada.ca/actualite/lafacture/238/rept.html" TargetMode="Externa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hyperlink" Target="https://www.canlii.org/fr/qc/qccs/doc/2008/2008qccs568/2008qccs568.html?searchUrlHash=AAAAAQAGY2FuY2VyAAAAAAE&amp;resultIndex=17#_ftn2"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hyperlink" Target="https://www.canlii.org/fr/qc/qccs/doc/2008/2008qccs568/2008qccs568.html?searchUrlHash=AAAAAQAGY2FuY2VyAAAAAAE&amp;resultIndex=17#_ftn4" TargetMode="External"/><Relationship Id="rId4" Type="http://schemas.openxmlformats.org/officeDocument/2006/relationships/hyperlink" Target="https://www.canlii.org/fr/qc/qccs/doc/2008/2008qccs568/2008qccs568.html?searchUrlHash=AAAAAQAGY2FuY2VyAAAAAAE&amp;resultIndex=17#_ftn3"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hyperlink" Target="https://www.canlii.org/fr/qc/qccs/doc/2008/2008qccs568/2008qccs568.html?searchUrlHash=AAAAAQAGY2FuY2VyAAAAAAE&amp;resultIndex=17#_ftn5"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0.png"/><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slideLayout" Target="../slideLayouts/slideLayout8.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diagramDrawing" Target="../diagrams/drawing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diagramColors" Target="../diagrams/colors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diagramQuickStyle" Target="../diagrams/quickStyle1.xml"/><Relationship Id="rId5" Type="http://schemas.openxmlformats.org/officeDocument/2006/relationships/tags" Target="../tags/tag15.xml"/><Relationship Id="rId10" Type="http://schemas.openxmlformats.org/officeDocument/2006/relationships/diagramLayout" Target="../diagrams/layout1.xml"/><Relationship Id="rId4" Type="http://schemas.openxmlformats.org/officeDocument/2006/relationships/tags" Target="../tags/tag14.xml"/><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3.jpeg"/><Relationship Id="rId4" Type="http://schemas.openxmlformats.org/officeDocument/2006/relationships/tags" Target="../tags/tag21.xml"/><Relationship Id="rId9"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5.xml"/><Relationship Id="rId5" Type="http://schemas.openxmlformats.org/officeDocument/2006/relationships/tags" Target="../tags/tag30.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4.jpeg"/><Relationship Id="rId4" Type="http://schemas.openxmlformats.org/officeDocument/2006/relationships/tags" Target="../tags/tag34.xml"/><Relationship Id="rId9"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hyperlink" Target="https://creativecommons.org/licenses/by-nc-sa/3.0/" TargetMode="Externa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hyperlink" Target="https://www.flickr.com/photos/11561957@N06/8537785234"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5.jpg"/><Relationship Id="rId5" Type="http://schemas.openxmlformats.org/officeDocument/2006/relationships/tags" Target="../tags/tag43.xml"/><Relationship Id="rId10" Type="http://schemas.openxmlformats.org/officeDocument/2006/relationships/slideLayout" Target="../slideLayouts/slideLayout9.xml"/><Relationship Id="rId4" Type="http://schemas.openxmlformats.org/officeDocument/2006/relationships/tags" Target="../tags/tag42.xml"/><Relationship Id="rId9" Type="http://schemas.openxmlformats.org/officeDocument/2006/relationships/tags" Target="../tags/tag47.xml"/></Relationships>
</file>

<file path=ppt/slides/_rels/slide8.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hyperlink" Target="https://pixabay.com/illustrations/questions-answers-question-mark-1014060/" TargetMode="External"/><Relationship Id="rId5" Type="http://schemas.openxmlformats.org/officeDocument/2006/relationships/tags" Target="../tags/tag52.xml"/><Relationship Id="rId10" Type="http://schemas.openxmlformats.org/officeDocument/2006/relationships/image" Target="../media/image6.jpg"/><Relationship Id="rId4" Type="http://schemas.openxmlformats.org/officeDocument/2006/relationships/tags" Target="../tags/tag51.xml"/><Relationship Id="rId9"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hyperlink" Target="https://creativecommons.org/licenses/by/3.0/" TargetMode="Externa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hyperlink" Target="http://myedmondsnews.com/2018/04/live-in-edmonds-what-do-you-call-yourself/question-mark-1019820_1280/"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7.jpg"/><Relationship Id="rId5" Type="http://schemas.openxmlformats.org/officeDocument/2006/relationships/tags" Target="../tags/tag60.xml"/><Relationship Id="rId10" Type="http://schemas.openxmlformats.org/officeDocument/2006/relationships/slideLayout" Target="../slideLayouts/slideLayout9.xml"/><Relationship Id="rId4" Type="http://schemas.openxmlformats.org/officeDocument/2006/relationships/tags" Target="../tags/tag59.xml"/><Relationship Id="rId9"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220CF806-50B7-4EE7-9954-DEE4849DD256}"/>
              </a:ext>
            </a:extLst>
          </p:cNvPr>
          <p:cNvPicPr>
            <a:picLocks noChangeAspect="1"/>
          </p:cNvPicPr>
          <p:nvPr>
            <p:custDataLst>
              <p:tags r:id="rId2"/>
            </p:custDataLst>
          </p:nvPr>
        </p:nvPicPr>
        <p:blipFill rotWithShape="1">
          <a:blip r:embed="rId8"/>
          <a:srcRect t="15730"/>
          <a:stretch/>
        </p:blipFill>
        <p:spPr>
          <a:xfrm>
            <a:off x="20" y="10"/>
            <a:ext cx="12191980" cy="6857990"/>
          </a:xfrm>
          <a:prstGeom prst="rect">
            <a:avLst/>
          </a:prstGeom>
        </p:spPr>
      </p:pic>
      <p:sp>
        <p:nvSpPr>
          <p:cNvPr id="17"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0ED5F04-7BFC-41AB-8739-D97CF4D6706A}"/>
              </a:ext>
            </a:extLst>
          </p:cNvPr>
          <p:cNvSpPr>
            <a:spLocks noGrp="1"/>
          </p:cNvSpPr>
          <p:nvPr>
            <p:ph type="ctrTitle"/>
            <p:custDataLst>
              <p:tags r:id="rId5"/>
            </p:custDataLst>
          </p:nvPr>
        </p:nvSpPr>
        <p:spPr>
          <a:xfrm>
            <a:off x="899510" y="2324906"/>
            <a:ext cx="3412067" cy="1588698"/>
          </a:xfrm>
        </p:spPr>
        <p:txBody>
          <a:bodyPr>
            <a:normAutofit/>
          </a:bodyPr>
          <a:lstStyle/>
          <a:p>
            <a:pPr>
              <a:lnSpc>
                <a:spcPct val="90000"/>
              </a:lnSpc>
            </a:pPr>
            <a:r>
              <a:rPr lang="fr-CA" dirty="0">
                <a:solidFill>
                  <a:schemeClr val="tx1"/>
                </a:solidFill>
              </a:rPr>
              <a:t>Suis-je réellement bien assuré ?</a:t>
            </a:r>
          </a:p>
        </p:txBody>
      </p:sp>
      <p:sp>
        <p:nvSpPr>
          <p:cNvPr id="3" name="Sous-titre 2">
            <a:extLst>
              <a:ext uri="{FF2B5EF4-FFF2-40B4-BE49-F238E27FC236}">
                <a16:creationId xmlns:a16="http://schemas.microsoft.com/office/drawing/2014/main" id="{6862BB2A-FAC1-4FB4-A598-D177849E9BB5}"/>
              </a:ext>
            </a:extLst>
          </p:cNvPr>
          <p:cNvSpPr>
            <a:spLocks noGrp="1"/>
          </p:cNvSpPr>
          <p:nvPr>
            <p:ph type="subTitle" idx="1"/>
            <p:custDataLst>
              <p:tags r:id="rId6"/>
            </p:custDataLst>
          </p:nvPr>
        </p:nvSpPr>
        <p:spPr>
          <a:xfrm>
            <a:off x="899510" y="3945249"/>
            <a:ext cx="3412067" cy="738820"/>
          </a:xfrm>
        </p:spPr>
        <p:txBody>
          <a:bodyPr>
            <a:normAutofit/>
          </a:bodyPr>
          <a:lstStyle/>
          <a:p>
            <a:r>
              <a:rPr lang="fr-CA" dirty="0"/>
              <a:t>Assurance vie</a:t>
            </a:r>
          </a:p>
        </p:txBody>
      </p:sp>
    </p:spTree>
    <p:extLst>
      <p:ext uri="{BB962C8B-B14F-4D97-AF65-F5344CB8AC3E}">
        <p14:creationId xmlns:p14="http://schemas.microsoft.com/office/powerpoint/2010/main" val="18613991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E58C0C6-5343-4DC2-BC3A-9DD0E1E9C3C8}"/>
              </a:ext>
            </a:extLst>
          </p:cNvPr>
          <p:cNvSpPr>
            <a:spLocks noGrp="1"/>
          </p:cNvSpPr>
          <p:nvPr>
            <p:ph type="title"/>
            <p:custDataLst>
              <p:tags r:id="rId5"/>
            </p:custDataLst>
          </p:nvPr>
        </p:nvSpPr>
        <p:spPr>
          <a:xfrm>
            <a:off x="8013433" y="702156"/>
            <a:ext cx="3568661" cy="1188720"/>
          </a:xfrm>
        </p:spPr>
        <p:txBody>
          <a:bodyPr vert="horz" lIns="91440" tIns="45720" rIns="91440" bIns="45720" rtlCol="0" anchor="b">
            <a:normAutofit/>
          </a:bodyPr>
          <a:lstStyle/>
          <a:p>
            <a:r>
              <a:rPr lang="en-US" sz="2800" dirty="0"/>
              <a:t>Conditions </a:t>
            </a:r>
            <a:r>
              <a:rPr lang="en-US" sz="2800" dirty="0" err="1"/>
              <a:t>préexistantes</a:t>
            </a:r>
            <a:endParaRPr lang="en-US" sz="2800" dirty="0"/>
          </a:p>
        </p:txBody>
      </p:sp>
      <p:pic>
        <p:nvPicPr>
          <p:cNvPr id="6" name="Espace réservé pour une image  5" descr="Une image contenant texte, capture d’écran&#10;&#10;Description générée automatiquement">
            <a:extLst>
              <a:ext uri="{FF2B5EF4-FFF2-40B4-BE49-F238E27FC236}">
                <a16:creationId xmlns:a16="http://schemas.microsoft.com/office/drawing/2014/main" id="{EB4574E9-5466-4C14-9112-B56DD5C75E2E}"/>
              </a:ext>
            </a:extLst>
          </p:cNvPr>
          <p:cNvPicPr>
            <a:picLocks noGrp="1" noChangeAspect="1"/>
          </p:cNvPicPr>
          <p:nvPr>
            <p:ph type="pic" idx="1"/>
            <p:custDataLst>
              <p:tags r:id="rId6"/>
            </p:custDataLst>
          </p:nvPr>
        </p:nvPicPr>
        <p:blipFill rotWithShape="1">
          <a:blip r:embed="rId10">
            <a:extLst>
              <a:ext uri="{28A0092B-C50C-407E-A947-70E740481C1C}">
                <a14:useLocalDpi xmlns:a14="http://schemas.microsoft.com/office/drawing/2010/main" val="0"/>
              </a:ext>
            </a:extLst>
          </a:blip>
          <a:srcRect l="2891" r="2037" b="1"/>
          <a:stretch/>
        </p:blipFill>
        <p:spPr>
          <a:xfrm>
            <a:off x="20" y="10"/>
            <a:ext cx="7537685" cy="6857990"/>
          </a:xfrm>
          <a:prstGeom prst="rect">
            <a:avLst/>
          </a:prstGeom>
        </p:spPr>
      </p:pic>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05659B28-C042-4783-8702-B2EC7F542709}"/>
              </a:ext>
            </a:extLst>
          </p:cNvPr>
          <p:cNvSpPr>
            <a:spLocks noGrp="1"/>
          </p:cNvSpPr>
          <p:nvPr>
            <p:ph type="body" sz="half" idx="2"/>
            <p:custDataLst>
              <p:tags r:id="rId8"/>
            </p:custDataLst>
          </p:nvPr>
        </p:nvSpPr>
        <p:spPr>
          <a:xfrm>
            <a:off x="8013433" y="2340864"/>
            <a:ext cx="3568661" cy="3634486"/>
          </a:xfrm>
        </p:spPr>
        <p:txBody>
          <a:bodyPr vert="horz" lIns="91440" tIns="45720" rIns="91440" bIns="45720" rtlCol="0" anchor="ctr">
            <a:normAutofit/>
          </a:bodyPr>
          <a:lstStyle/>
          <a:p>
            <a:pPr>
              <a:buFont typeface="Wingdings 2" panose="05020102010507070707" pitchFamily="18" charset="2"/>
              <a:buChar char=""/>
            </a:pPr>
            <a:r>
              <a:rPr lang="en-US" sz="3200" b="1" dirty="0"/>
              <a:t>6 </a:t>
            </a:r>
            <a:r>
              <a:rPr lang="en-US" sz="3200" b="1" dirty="0" err="1"/>
              <a:t>mois</a:t>
            </a:r>
            <a:r>
              <a:rPr lang="en-US" sz="3200" b="1" dirty="0"/>
              <a:t>, 1 an et </a:t>
            </a:r>
          </a:p>
          <a:p>
            <a:r>
              <a:rPr lang="en-US" sz="3200" b="1" dirty="0"/>
              <a:t>2 </a:t>
            </a:r>
            <a:r>
              <a:rPr lang="en-US" sz="3200" b="1" dirty="0" err="1"/>
              <a:t>ans</a:t>
            </a:r>
            <a:endParaRPr lang="en-US" sz="3200" b="1" dirty="0"/>
          </a:p>
        </p:txBody>
      </p:sp>
    </p:spTree>
    <p:extLst>
      <p:ext uri="{BB962C8B-B14F-4D97-AF65-F5344CB8AC3E}">
        <p14:creationId xmlns:p14="http://schemas.microsoft.com/office/powerpoint/2010/main" val="289590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5C61D-4016-4B1F-B0F3-DAD09E40814C}"/>
              </a:ext>
            </a:extLst>
          </p:cNvPr>
          <p:cNvSpPr>
            <a:spLocks noGrp="1"/>
          </p:cNvSpPr>
          <p:nvPr>
            <p:ph type="title"/>
            <p:custDataLst>
              <p:tags r:id="rId1"/>
            </p:custDataLst>
          </p:nvPr>
        </p:nvSpPr>
        <p:spPr/>
        <p:txBody>
          <a:bodyPr/>
          <a:lstStyle/>
          <a:p>
            <a:r>
              <a:rPr lang="fr-CA" dirty="0"/>
              <a:t>Conditions préexistantes</a:t>
            </a:r>
          </a:p>
        </p:txBody>
      </p:sp>
      <p:pic>
        <p:nvPicPr>
          <p:cNvPr id="6" name="Espace réservé pour une image  5" descr="Une image contenant capture d’écran&#10;&#10;Description générée automatiquement">
            <a:extLst>
              <a:ext uri="{FF2B5EF4-FFF2-40B4-BE49-F238E27FC236}">
                <a16:creationId xmlns:a16="http://schemas.microsoft.com/office/drawing/2014/main" id="{641C5EC8-7C87-4FCF-9063-1EE73D72B784}"/>
              </a:ext>
            </a:extLst>
          </p:cNvPr>
          <p:cNvPicPr>
            <a:picLocks noGrp="1" noChangeAspect="1"/>
          </p:cNvPicPr>
          <p:nvPr>
            <p:ph type="pic" idx="1"/>
            <p:custDataLst>
              <p:tags r:id="rId2"/>
            </p:custDataLst>
          </p:nvPr>
        </p:nvPicPr>
        <p:blipFill>
          <a:blip r:embed="rId5">
            <a:extLst>
              <a:ext uri="{28A0092B-C50C-407E-A947-70E740481C1C}">
                <a14:useLocalDpi xmlns:a14="http://schemas.microsoft.com/office/drawing/2010/main" val="0"/>
              </a:ext>
            </a:extLst>
          </a:blip>
          <a:srcRect t="11532" b="11532"/>
          <a:stretch>
            <a:fillRect/>
          </a:stretch>
        </p:blipFill>
        <p:spPr>
          <a:xfrm>
            <a:off x="0" y="599725"/>
            <a:ext cx="11290859" cy="3651249"/>
          </a:xfrm>
        </p:spPr>
      </p:pic>
      <p:sp>
        <p:nvSpPr>
          <p:cNvPr id="4" name="Espace réservé du texte 3">
            <a:extLst>
              <a:ext uri="{FF2B5EF4-FFF2-40B4-BE49-F238E27FC236}">
                <a16:creationId xmlns:a16="http://schemas.microsoft.com/office/drawing/2014/main" id="{FCA3E5F4-8A1D-4D92-B37E-5B11AF9BC1C5}"/>
              </a:ext>
            </a:extLst>
          </p:cNvPr>
          <p:cNvSpPr>
            <a:spLocks noGrp="1"/>
          </p:cNvSpPr>
          <p:nvPr>
            <p:ph type="body" sz="half" idx="2"/>
            <p:custDataLst>
              <p:tags r:id="rId3"/>
            </p:custDataLst>
          </p:nvPr>
        </p:nvSpPr>
        <p:spPr/>
        <p:txBody>
          <a:bodyPr>
            <a:normAutofit/>
          </a:bodyPr>
          <a:lstStyle/>
          <a:p>
            <a:r>
              <a:rPr lang="fr-CA" sz="2800" dirty="0"/>
              <a:t>Exemple d’une vrai police d’assurance hypothécaire (12 mois).</a:t>
            </a:r>
          </a:p>
        </p:txBody>
      </p:sp>
    </p:spTree>
    <p:extLst>
      <p:ext uri="{BB962C8B-B14F-4D97-AF65-F5344CB8AC3E}">
        <p14:creationId xmlns:p14="http://schemas.microsoft.com/office/powerpoint/2010/main" val="133287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8D44C-9983-48E2-A126-0F3D49E8B5C5}"/>
              </a:ext>
            </a:extLst>
          </p:cNvPr>
          <p:cNvSpPr>
            <a:spLocks noGrp="1"/>
          </p:cNvSpPr>
          <p:nvPr>
            <p:ph type="title"/>
            <p:custDataLst>
              <p:tags r:id="rId1"/>
            </p:custDataLst>
          </p:nvPr>
        </p:nvSpPr>
        <p:spPr/>
        <p:txBody>
          <a:bodyPr/>
          <a:lstStyle/>
          <a:p>
            <a:r>
              <a:rPr lang="fr-CA" dirty="0"/>
              <a:t>Farfelus?</a:t>
            </a:r>
          </a:p>
        </p:txBody>
      </p:sp>
      <p:sp>
        <p:nvSpPr>
          <p:cNvPr id="3" name="Espace réservé du contenu 2">
            <a:extLst>
              <a:ext uri="{FF2B5EF4-FFF2-40B4-BE49-F238E27FC236}">
                <a16:creationId xmlns:a16="http://schemas.microsoft.com/office/drawing/2014/main" id="{6DFF45B9-BF59-46A3-8CD7-1F2FAA8CEB96}"/>
              </a:ext>
            </a:extLst>
          </p:cNvPr>
          <p:cNvSpPr>
            <a:spLocks noGrp="1"/>
          </p:cNvSpPr>
          <p:nvPr>
            <p:ph idx="1"/>
            <p:custDataLst>
              <p:tags r:id="rId2"/>
            </p:custDataLst>
          </p:nvPr>
        </p:nvSpPr>
        <p:spPr/>
        <p:txBody>
          <a:bodyPr/>
          <a:lstStyle/>
          <a:p>
            <a:r>
              <a:rPr lang="fr-CA" b="1" dirty="0"/>
              <a:t> </a:t>
            </a:r>
            <a:r>
              <a:rPr lang="fr-CA" b="1" i="1" dirty="0"/>
              <a:t>La Facture</a:t>
            </a:r>
            <a:r>
              <a:rPr lang="fr-CA" dirty="0"/>
              <a:t> vous racontait l'histoire d'une femme de 24 ans qui, </a:t>
            </a:r>
            <a:r>
              <a:rPr lang="fr-CA" b="1" dirty="0"/>
              <a:t>atteinte d'un cancer, devait en plus se battre contre son assureur qui refusait de lui verser les sommes auxquelles lui donnait droit son assurance invalidité</a:t>
            </a:r>
            <a:r>
              <a:rPr lang="fr-CA" dirty="0"/>
              <a:t>. Il semble que la tendance se maintienne du côté du même assureur.</a:t>
            </a:r>
            <a:br>
              <a:rPr lang="fr-CA" dirty="0"/>
            </a:br>
            <a:br>
              <a:rPr lang="fr-CA" dirty="0"/>
            </a:br>
            <a:r>
              <a:rPr lang="fr-CA" dirty="0"/>
              <a:t>Le mot-clé de cet affrontement entre la compagnie d'assurance et la jeune femme du reportage de 2001 était : </a:t>
            </a:r>
            <a:r>
              <a:rPr lang="fr-CA" b="1" dirty="0"/>
              <a:t>« maladie préexistante ».</a:t>
            </a:r>
            <a:br>
              <a:rPr lang="fr-CA" dirty="0"/>
            </a:br>
            <a:r>
              <a:rPr lang="fr-CA" u="sng" dirty="0">
                <a:hlinkClick r:id="rId5"/>
              </a:rPr>
              <a:t>https://ici.radio-canada.ca/actualite/lafacture/238/rept.html</a:t>
            </a:r>
            <a:endParaRPr lang="fr-CA" dirty="0"/>
          </a:p>
        </p:txBody>
      </p:sp>
      <p:sp>
        <p:nvSpPr>
          <p:cNvPr id="4" name="Espace réservé du texte 3">
            <a:extLst>
              <a:ext uri="{FF2B5EF4-FFF2-40B4-BE49-F238E27FC236}">
                <a16:creationId xmlns:a16="http://schemas.microsoft.com/office/drawing/2014/main" id="{EABF1656-2F72-4C65-B512-87C79E7A0A81}"/>
              </a:ext>
            </a:extLst>
          </p:cNvPr>
          <p:cNvSpPr>
            <a:spLocks noGrp="1"/>
          </p:cNvSpPr>
          <p:nvPr>
            <p:ph type="body" sz="half" idx="2"/>
            <p:custDataLst>
              <p:tags r:id="rId3"/>
            </p:custDataLst>
          </p:nvPr>
        </p:nvSpPr>
        <p:spPr/>
        <p:txBody>
          <a:bodyPr/>
          <a:lstStyle/>
          <a:p>
            <a:r>
              <a:rPr lang="fr-CA" dirty="0"/>
              <a:t>J’aimerais bien</a:t>
            </a:r>
          </a:p>
        </p:txBody>
      </p:sp>
    </p:spTree>
    <p:extLst>
      <p:ext uri="{BB962C8B-B14F-4D97-AF65-F5344CB8AC3E}">
        <p14:creationId xmlns:p14="http://schemas.microsoft.com/office/powerpoint/2010/main" val="138046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A0909-085F-4896-9F3F-5EF9E83AE17B}"/>
              </a:ext>
            </a:extLst>
          </p:cNvPr>
          <p:cNvSpPr>
            <a:spLocks noGrp="1"/>
          </p:cNvSpPr>
          <p:nvPr>
            <p:ph type="title"/>
            <p:custDataLst>
              <p:tags r:id="rId1"/>
            </p:custDataLst>
          </p:nvPr>
        </p:nvSpPr>
        <p:spPr>
          <a:xfrm>
            <a:off x="581192" y="702156"/>
            <a:ext cx="11029616" cy="493598"/>
          </a:xfrm>
        </p:spPr>
        <p:txBody>
          <a:bodyPr>
            <a:normAutofit fontScale="90000"/>
          </a:bodyPr>
          <a:lstStyle/>
          <a:p>
            <a:r>
              <a:rPr lang="fr-CA" dirty="0"/>
              <a:t>Cas isolés?</a:t>
            </a:r>
          </a:p>
        </p:txBody>
      </p:sp>
      <p:sp>
        <p:nvSpPr>
          <p:cNvPr id="3" name="Espace réservé du contenu 2">
            <a:extLst>
              <a:ext uri="{FF2B5EF4-FFF2-40B4-BE49-F238E27FC236}">
                <a16:creationId xmlns:a16="http://schemas.microsoft.com/office/drawing/2014/main" id="{8CE058CA-9589-45E8-BBDD-EB4B85559B57}"/>
              </a:ext>
            </a:extLst>
          </p:cNvPr>
          <p:cNvSpPr>
            <a:spLocks noGrp="1"/>
          </p:cNvSpPr>
          <p:nvPr>
            <p:ph idx="1"/>
            <p:custDataLst>
              <p:tags r:id="rId2"/>
            </p:custDataLst>
          </p:nvPr>
        </p:nvSpPr>
        <p:spPr>
          <a:xfrm>
            <a:off x="581192" y="1702191"/>
            <a:ext cx="11029615" cy="5155809"/>
          </a:xfrm>
        </p:spPr>
        <p:txBody>
          <a:bodyPr>
            <a:normAutofit/>
          </a:bodyPr>
          <a:lstStyle/>
          <a:p>
            <a:pPr marL="0" indent="0">
              <a:buNone/>
            </a:pPr>
            <a:r>
              <a:rPr lang="fr-CA" dirty="0"/>
              <a:t>  </a:t>
            </a:r>
            <a:r>
              <a:rPr lang="fr-CA" sz="2400" dirty="0"/>
              <a:t> </a:t>
            </a:r>
            <a:r>
              <a:rPr lang="fr-CA" sz="2000" dirty="0"/>
              <a:t>Dans l'affaire </a:t>
            </a:r>
            <a:r>
              <a:rPr lang="fr-CA" sz="2000" i="1" dirty="0"/>
              <a:t>Banque Nationale du Canada</a:t>
            </a:r>
            <a:r>
              <a:rPr lang="fr-CA" sz="2000" dirty="0"/>
              <a:t> c. </a:t>
            </a:r>
            <a:r>
              <a:rPr lang="fr-CA" sz="2000" i="1" dirty="0"/>
              <a:t>9000-7048 Québec </a:t>
            </a:r>
            <a:r>
              <a:rPr lang="fr-CA" sz="2000" i="1" dirty="0" err="1"/>
              <a:t>inc.</a:t>
            </a:r>
            <a:r>
              <a:rPr lang="fr-CA" sz="2000" dirty="0"/>
              <a:t> précitée, le juge Chamberland réitère que</a:t>
            </a:r>
            <a:r>
              <a:rPr lang="fr-CA" sz="2000" dirty="0">
                <a:hlinkClick r:id="rId4"/>
              </a:rPr>
              <a:t>[2]</a:t>
            </a:r>
            <a:r>
              <a:rPr lang="fr-CA" sz="2000" dirty="0"/>
              <a:t>:</a:t>
            </a:r>
          </a:p>
          <a:p>
            <a:r>
              <a:rPr lang="fr-CA" dirty="0"/>
              <a:t>[30]      </a:t>
            </a:r>
            <a:r>
              <a:rPr lang="fr-CA" b="1" dirty="0"/>
              <a:t>En qualité d'institution financière prêteuse, l'appelante avait un </a:t>
            </a:r>
            <a:r>
              <a:rPr lang="fr-CA" b="1" u="sng" dirty="0"/>
              <a:t>devoir d'information</a:t>
            </a:r>
            <a:r>
              <a:rPr lang="fr-CA" b="1" dirty="0"/>
              <a:t> et de conseil à l'égard de ses clients</a:t>
            </a:r>
            <a:r>
              <a:rPr lang="fr-CA" dirty="0"/>
              <a:t>. Si elle commettait une faute dans l'exercice de ce devoir, elle pouvait engager sa responsabilité et être condamnée à réparer le préjudice causé par cette faute.</a:t>
            </a:r>
          </a:p>
          <a:p>
            <a:r>
              <a:rPr lang="fr-CA" dirty="0"/>
              <a:t>[31]      </a:t>
            </a:r>
            <a:r>
              <a:rPr lang="fr-CA" b="1" dirty="0"/>
              <a:t>J'estime qu'en l'espèce, l'appelante </a:t>
            </a:r>
            <a:r>
              <a:rPr lang="fr-CA" b="1" u="sng" dirty="0"/>
              <a:t>n'a pas failli à cette obligation</a:t>
            </a:r>
            <a:r>
              <a:rPr lang="fr-CA" u="sng" dirty="0"/>
              <a:t>.</a:t>
            </a:r>
            <a:endParaRPr lang="fr-CA" dirty="0"/>
          </a:p>
          <a:p>
            <a:r>
              <a:rPr lang="fr-CA" dirty="0"/>
              <a:t>[</a:t>
            </a:r>
            <a:r>
              <a:rPr lang="fr-CA" u="sng" dirty="0"/>
              <a:t>39</a:t>
            </a:r>
            <a:r>
              <a:rPr lang="fr-CA" b="1" dirty="0"/>
              <a:t>]            Le juge Chamberland retient que l</a:t>
            </a:r>
            <a:r>
              <a:rPr lang="fr-CA" b="1" u="sng" dirty="0"/>
              <a:t>e travail de l'appelante n'est pas celui d'un professionnel de l'assurance</a:t>
            </a:r>
            <a:r>
              <a:rPr lang="fr-CA" dirty="0"/>
              <a:t> et se limitait à voir à ce que le formulaire d'adhésion soit dûment complété et signé [40].</a:t>
            </a:r>
          </a:p>
          <a:p>
            <a:pPr marL="0" indent="0">
              <a:buNone/>
            </a:pPr>
            <a:r>
              <a:rPr lang="fr-CA" dirty="0"/>
              <a:t> .</a:t>
            </a:r>
          </a:p>
          <a:p>
            <a:endParaRPr lang="fr-CA" dirty="0"/>
          </a:p>
        </p:txBody>
      </p:sp>
    </p:spTree>
    <p:extLst>
      <p:ext uri="{BB962C8B-B14F-4D97-AF65-F5344CB8AC3E}">
        <p14:creationId xmlns:p14="http://schemas.microsoft.com/office/powerpoint/2010/main" val="285619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87487-3987-4FCE-B86B-2DC0233A036A}"/>
              </a:ext>
            </a:extLst>
          </p:cNvPr>
          <p:cNvSpPr>
            <a:spLocks noGrp="1"/>
          </p:cNvSpPr>
          <p:nvPr>
            <p:ph type="title"/>
            <p:custDataLst>
              <p:tags r:id="rId1"/>
            </p:custDataLst>
          </p:nvPr>
        </p:nvSpPr>
        <p:spPr>
          <a:xfrm>
            <a:off x="581192" y="702156"/>
            <a:ext cx="11029616" cy="549869"/>
          </a:xfrm>
        </p:spPr>
        <p:txBody>
          <a:bodyPr/>
          <a:lstStyle/>
          <a:p>
            <a:r>
              <a:rPr lang="fr-CA" dirty="0"/>
              <a:t>Cas isolés?</a:t>
            </a:r>
          </a:p>
        </p:txBody>
      </p:sp>
      <p:sp>
        <p:nvSpPr>
          <p:cNvPr id="3" name="Espace réservé du contenu 2">
            <a:extLst>
              <a:ext uri="{FF2B5EF4-FFF2-40B4-BE49-F238E27FC236}">
                <a16:creationId xmlns:a16="http://schemas.microsoft.com/office/drawing/2014/main" id="{764BCD75-40E3-4CCA-8499-89D8B780F984}"/>
              </a:ext>
            </a:extLst>
          </p:cNvPr>
          <p:cNvSpPr>
            <a:spLocks noGrp="1"/>
          </p:cNvSpPr>
          <p:nvPr>
            <p:ph idx="1"/>
            <p:custDataLst>
              <p:tags r:id="rId2"/>
            </p:custDataLst>
          </p:nvPr>
        </p:nvSpPr>
        <p:spPr/>
        <p:txBody>
          <a:bodyPr>
            <a:normAutofit fontScale="77500" lnSpcReduction="20000"/>
          </a:bodyPr>
          <a:lstStyle/>
          <a:p>
            <a:pPr marL="0" indent="0">
              <a:buNone/>
            </a:pPr>
            <a:r>
              <a:rPr lang="fr-CA" sz="2400" dirty="0"/>
              <a:t>Dans </a:t>
            </a:r>
            <a:r>
              <a:rPr lang="fr-CA" sz="2400" i="1" dirty="0"/>
              <a:t>Caisse populaire Mistral</a:t>
            </a:r>
            <a:r>
              <a:rPr lang="fr-CA" sz="2400" dirty="0"/>
              <a:t> c. </a:t>
            </a:r>
            <a:r>
              <a:rPr lang="fr-CA" sz="2400" i="1" dirty="0"/>
              <a:t>Pierre Boisvert</a:t>
            </a:r>
            <a:r>
              <a:rPr lang="fr-CA" sz="2400" dirty="0">
                <a:hlinkClick r:id="rId4"/>
              </a:rPr>
              <a:t>[3]</a:t>
            </a:r>
            <a:r>
              <a:rPr lang="fr-CA" sz="2400" dirty="0"/>
              <a:t>, le juge Beauregard écrit:</a:t>
            </a:r>
          </a:p>
          <a:p>
            <a:r>
              <a:rPr lang="fr-CA" sz="1900" b="1" u="sng" dirty="0"/>
              <a:t>Il n'incombe pas au preneur (la Caisse)</a:t>
            </a:r>
            <a:r>
              <a:rPr lang="fr-CA" sz="1900" b="1" dirty="0"/>
              <a:t> d'une assurance collective de </a:t>
            </a:r>
            <a:r>
              <a:rPr lang="fr-CA" sz="1900" b="1" u="sng" dirty="0"/>
              <a:t>prendre l'adhérent par la main</a:t>
            </a:r>
            <a:r>
              <a:rPr lang="fr-CA" sz="1900" dirty="0"/>
              <a:t>, de lui expliquer chaque paragraphe de la demande d'adhésion et, surtout, de vérifier que, dans les faits, les déclarations de l'adhérent sont vraies ou que, malgré l'affirmation de l'adhérent qu'il est admissible, du fait que celui-ci l'est réellement.</a:t>
            </a:r>
          </a:p>
          <a:p>
            <a:r>
              <a:rPr lang="fr-CA" sz="1900" dirty="0"/>
              <a:t>[</a:t>
            </a:r>
            <a:r>
              <a:rPr lang="fr-CA" sz="1900" u="sng" dirty="0"/>
              <a:t>41</a:t>
            </a:r>
            <a:r>
              <a:rPr lang="fr-CA" sz="1900" dirty="0"/>
              <a:t>]            Dans </a:t>
            </a:r>
            <a:r>
              <a:rPr lang="fr-CA" sz="1900" i="1" dirty="0"/>
              <a:t>Les héritiers collectivement de feu </a:t>
            </a:r>
            <a:r>
              <a:rPr lang="fr-CA" sz="1900" i="1" dirty="0" err="1"/>
              <a:t>Léonel</a:t>
            </a:r>
            <a:r>
              <a:rPr lang="fr-CA" sz="1900" i="1" dirty="0"/>
              <a:t> Turmel</a:t>
            </a:r>
            <a:r>
              <a:rPr lang="fr-CA" sz="1900" dirty="0"/>
              <a:t> c. </a:t>
            </a:r>
            <a:r>
              <a:rPr lang="fr-CA" sz="1900" i="1" dirty="0"/>
              <a:t>Banque Nationale du Canada et al</a:t>
            </a:r>
            <a:r>
              <a:rPr lang="fr-CA" sz="1900" dirty="0">
                <a:hlinkClick r:id="rId5"/>
              </a:rPr>
              <a:t>[4]</a:t>
            </a:r>
            <a:r>
              <a:rPr lang="fr-CA" sz="1900" dirty="0"/>
              <a:t>, le juge Beauregard s'exprime ainsi:</a:t>
            </a:r>
          </a:p>
          <a:p>
            <a:r>
              <a:rPr lang="fr-CA" sz="1900" dirty="0"/>
              <a:t>L'argument que les appelants font valoir avec le plus de vigueur est le suivant. Turmel croyait qu'il allait être assuré indépendamment de sa situation de santé. </a:t>
            </a:r>
            <a:r>
              <a:rPr lang="fr-CA" sz="1900" b="1" dirty="0"/>
              <a:t>Il incombait au préposé de la banque de le renseigner du contraire, de lui faire lire ou de lui lire tous les termes de la formule d'adhésion, de lui expliquer les conditions et exclusions de la police</a:t>
            </a:r>
            <a:r>
              <a:rPr lang="fr-CA" sz="1900" dirty="0"/>
              <a:t>, etc. </a:t>
            </a:r>
            <a:r>
              <a:rPr lang="fr-CA" sz="1900" b="1" dirty="0"/>
              <a:t>Or, si Turmel avait su qu'il ne pouvait adhérer à la police-groupe prise par la banque, il aurait pu obtenir, sans égard à sa situation de santé, une police d'un autre assureur.</a:t>
            </a:r>
          </a:p>
          <a:p>
            <a:r>
              <a:rPr lang="fr-CA" sz="1900" b="1" u="sng" dirty="0"/>
              <a:t>Turmel a signé la formule d'adhésion. Il faut présumer qu'il a pris connaissance de ses termes et qu'il les a compris.</a:t>
            </a:r>
            <a:r>
              <a:rPr lang="fr-CA" sz="1900" dirty="0"/>
              <a:t> Devant le fait que Turmel répondait par la négative à la question de savoir s'il avait consulté un médecin dans les trois derniers mois ou s'il prenait des médicaments prescrits pour un cancer, etc</a:t>
            </a:r>
            <a:r>
              <a:rPr lang="fr-CA" sz="1900" b="1" u="sng" dirty="0"/>
              <a:t>., le préposé de la banque n'avait pas à contre-interroger Turmel.</a:t>
            </a:r>
            <a:endParaRPr lang="fr-CA" sz="1900" dirty="0"/>
          </a:p>
        </p:txBody>
      </p:sp>
    </p:spTree>
    <p:extLst>
      <p:ext uri="{BB962C8B-B14F-4D97-AF65-F5344CB8AC3E}">
        <p14:creationId xmlns:p14="http://schemas.microsoft.com/office/powerpoint/2010/main" val="8683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0809C-237B-48B3-A42E-8562355BFCBF}"/>
              </a:ext>
            </a:extLst>
          </p:cNvPr>
          <p:cNvSpPr>
            <a:spLocks noGrp="1"/>
          </p:cNvSpPr>
          <p:nvPr>
            <p:ph type="title"/>
            <p:custDataLst>
              <p:tags r:id="rId1"/>
            </p:custDataLst>
          </p:nvPr>
        </p:nvSpPr>
        <p:spPr/>
        <p:txBody>
          <a:bodyPr/>
          <a:lstStyle/>
          <a:p>
            <a:r>
              <a:rPr lang="fr-CA" dirty="0"/>
              <a:t>Cas isolés?</a:t>
            </a:r>
          </a:p>
        </p:txBody>
      </p:sp>
      <p:sp>
        <p:nvSpPr>
          <p:cNvPr id="3" name="Espace réservé du contenu 2">
            <a:extLst>
              <a:ext uri="{FF2B5EF4-FFF2-40B4-BE49-F238E27FC236}">
                <a16:creationId xmlns:a16="http://schemas.microsoft.com/office/drawing/2014/main" id="{C5863844-3D64-4C5E-A9E4-17B2C1A3CBD6}"/>
              </a:ext>
            </a:extLst>
          </p:cNvPr>
          <p:cNvSpPr>
            <a:spLocks noGrp="1"/>
          </p:cNvSpPr>
          <p:nvPr>
            <p:ph idx="1"/>
            <p:custDataLst>
              <p:tags r:id="rId2"/>
            </p:custDataLst>
          </p:nvPr>
        </p:nvSpPr>
        <p:spPr/>
        <p:txBody>
          <a:bodyPr/>
          <a:lstStyle/>
          <a:p>
            <a:pPr marL="0" indent="0">
              <a:buNone/>
            </a:pPr>
            <a:r>
              <a:rPr lang="fr-CA" sz="2000" dirty="0"/>
              <a:t>Dans cet arrêt </a:t>
            </a:r>
            <a:r>
              <a:rPr lang="fr-CA" sz="2000" i="1" dirty="0" err="1"/>
              <a:t>Dominico</a:t>
            </a:r>
            <a:r>
              <a:rPr lang="fr-CA" sz="2000" i="1" dirty="0"/>
              <a:t> </a:t>
            </a:r>
            <a:r>
              <a:rPr lang="fr-CA" sz="2000" i="1" dirty="0" err="1"/>
              <a:t>Matéi</a:t>
            </a:r>
            <a:r>
              <a:rPr lang="fr-CA" sz="2000" dirty="0"/>
              <a:t> c. </a:t>
            </a:r>
            <a:r>
              <a:rPr lang="fr-CA" sz="2000" i="1" dirty="0"/>
              <a:t>Caisse populaire de Saint-Raymond de Montréal</a:t>
            </a:r>
            <a:r>
              <a:rPr lang="fr-CA" sz="2000" dirty="0">
                <a:hlinkClick r:id="rId4"/>
              </a:rPr>
              <a:t>[5]</a:t>
            </a:r>
            <a:r>
              <a:rPr lang="fr-CA" sz="2000" dirty="0"/>
              <a:t>, Monsieur le juge Vallerand écrit:</a:t>
            </a:r>
          </a:p>
          <a:p>
            <a:r>
              <a:rPr lang="fr-CA" dirty="0"/>
              <a:t>La préposée de la Caisse émet donc l'attestation d'assurance. </a:t>
            </a:r>
            <a:r>
              <a:rPr lang="fr-CA" b="1" dirty="0"/>
              <a:t>Elle ne signale pas à l'adhérent que la garantie d'invalidité ne s'applique pas au cas de maladie préexistante. Elle ne lui signale pas non plus que la garantie au cas de décès ne s'appliquera pas s'il est un condamné en sursis. Bref, elle ne lui lit ni ne lui délivre la police.</a:t>
            </a:r>
            <a:endParaRPr lang="fr-CA" dirty="0"/>
          </a:p>
          <a:p>
            <a:r>
              <a:rPr lang="fr-CA" dirty="0"/>
              <a:t>(…)</a:t>
            </a:r>
          </a:p>
          <a:p>
            <a:r>
              <a:rPr lang="fr-CA" dirty="0"/>
              <a:t>J'aurais quelque peine à admettre que le preneur d'une assurance collective que</a:t>
            </a:r>
            <a:r>
              <a:rPr lang="fr-CA" b="1" dirty="0"/>
              <a:t> la loi dispense expressément de délivrer un exemplaire de la police à l'adhérent</a:t>
            </a:r>
            <a:r>
              <a:rPr lang="fr-CA" dirty="0"/>
              <a:t> soit néanmoins tenu de lui en réciter les clauses, à peine d'être redevable de l'indemnité au cas de dédit par l'assureur pour cause d'exclusion à la police. Et </a:t>
            </a:r>
          </a:p>
        </p:txBody>
      </p:sp>
    </p:spTree>
    <p:extLst>
      <p:ext uri="{BB962C8B-B14F-4D97-AF65-F5344CB8AC3E}">
        <p14:creationId xmlns:p14="http://schemas.microsoft.com/office/powerpoint/2010/main" val="99070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44015-0668-43CB-B86C-B6CD129BB24F}"/>
              </a:ext>
            </a:extLst>
          </p:cNvPr>
          <p:cNvSpPr>
            <a:spLocks noGrp="1"/>
          </p:cNvSpPr>
          <p:nvPr>
            <p:ph type="title"/>
            <p:custDataLst>
              <p:tags r:id="rId1"/>
            </p:custDataLst>
          </p:nvPr>
        </p:nvSpPr>
        <p:spPr/>
        <p:txBody>
          <a:bodyPr/>
          <a:lstStyle/>
          <a:p>
            <a:r>
              <a:rPr lang="fr-CA" dirty="0"/>
              <a:t>Cas isolés?</a:t>
            </a:r>
          </a:p>
        </p:txBody>
      </p:sp>
      <p:pic>
        <p:nvPicPr>
          <p:cNvPr id="6" name="Espace réservé pour une image  5" descr="Une image contenant capture d’écran&#10;&#10;Description générée automatiquement">
            <a:extLst>
              <a:ext uri="{FF2B5EF4-FFF2-40B4-BE49-F238E27FC236}">
                <a16:creationId xmlns:a16="http://schemas.microsoft.com/office/drawing/2014/main" id="{026337B7-C918-4B25-B3BF-8BD518EC44E1}"/>
              </a:ext>
            </a:extLst>
          </p:cNvPr>
          <p:cNvPicPr>
            <a:picLocks noGrp="1" noChangeAspect="1"/>
          </p:cNvPicPr>
          <p:nvPr>
            <p:ph type="pic" idx="1"/>
            <p:custDataLst>
              <p:tags r:id="rId2"/>
            </p:custDataLst>
          </p:nvPr>
        </p:nvPicPr>
        <p:blipFill>
          <a:blip r:embed="rId5">
            <a:extLst>
              <a:ext uri="{28A0092B-C50C-407E-A947-70E740481C1C}">
                <a14:useLocalDpi xmlns:a14="http://schemas.microsoft.com/office/drawing/2010/main" val="0"/>
              </a:ext>
            </a:extLst>
          </a:blip>
          <a:srcRect l="4333" r="4333"/>
          <a:stretch>
            <a:fillRect/>
          </a:stretch>
        </p:blipFill>
        <p:spPr/>
      </p:pic>
      <p:sp>
        <p:nvSpPr>
          <p:cNvPr id="4" name="Espace réservé du texte 3">
            <a:extLst>
              <a:ext uri="{FF2B5EF4-FFF2-40B4-BE49-F238E27FC236}">
                <a16:creationId xmlns:a16="http://schemas.microsoft.com/office/drawing/2014/main" id="{8452B348-4884-4B0A-963A-2889B93D5393}"/>
              </a:ext>
            </a:extLst>
          </p:cNvPr>
          <p:cNvSpPr>
            <a:spLocks noGrp="1"/>
          </p:cNvSpPr>
          <p:nvPr>
            <p:ph type="body" sz="half" idx="2"/>
            <p:custDataLst>
              <p:tags r:id="rId3"/>
            </p:custDataLst>
          </p:nvPr>
        </p:nvSpPr>
        <p:spPr/>
        <p:txBody>
          <a:bodyPr>
            <a:normAutofit/>
          </a:bodyPr>
          <a:lstStyle/>
          <a:p>
            <a:r>
              <a:rPr lang="fr-CA" sz="2000" b="1" dirty="0"/>
              <a:t>Plus de 2 500 cas juridiques dus aux conditions préexistantes</a:t>
            </a:r>
          </a:p>
        </p:txBody>
      </p:sp>
    </p:spTree>
    <p:extLst>
      <p:ext uri="{BB962C8B-B14F-4D97-AF65-F5344CB8AC3E}">
        <p14:creationId xmlns:p14="http://schemas.microsoft.com/office/powerpoint/2010/main" val="132168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8E5BB4-C000-4107-ABF3-8AD8C92E8C07}"/>
              </a:ext>
            </a:extLst>
          </p:cNvPr>
          <p:cNvSpPr>
            <a:spLocks noGrp="1"/>
          </p:cNvSpPr>
          <p:nvPr>
            <p:ph type="title"/>
            <p:custDataLst>
              <p:tags r:id="rId1"/>
            </p:custDataLst>
          </p:nvPr>
        </p:nvSpPr>
        <p:spPr>
          <a:xfrm>
            <a:off x="575894" y="729657"/>
            <a:ext cx="11029616" cy="4179967"/>
          </a:xfrm>
        </p:spPr>
        <p:txBody>
          <a:bodyPr>
            <a:normAutofit/>
          </a:bodyPr>
          <a:lstStyle/>
          <a:p>
            <a:r>
              <a:rPr lang="fr-CA" b="1" dirty="0"/>
              <a:t>Avec une assurance collective vie et invalidité hypothécaire, vous ne pouvez présumer être assurée qu’au moment de la réclamation!</a:t>
            </a:r>
            <a:br>
              <a:rPr lang="fr-CA" dirty="0"/>
            </a:br>
            <a:endParaRPr lang="fr-CA" dirty="0"/>
          </a:p>
        </p:txBody>
      </p:sp>
    </p:spTree>
    <p:extLst>
      <p:ext uri="{BB962C8B-B14F-4D97-AF65-F5344CB8AC3E}">
        <p14:creationId xmlns:p14="http://schemas.microsoft.com/office/powerpoint/2010/main" val="58483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2EF68-CEFB-474D-949A-762D20DBD950}"/>
              </a:ext>
            </a:extLst>
          </p:cNvPr>
          <p:cNvSpPr>
            <a:spLocks noGrp="1"/>
          </p:cNvSpPr>
          <p:nvPr>
            <p:ph type="title"/>
            <p:custDataLst>
              <p:tags r:id="rId1"/>
            </p:custDataLst>
          </p:nvPr>
        </p:nvSpPr>
        <p:spPr/>
        <p:txBody>
          <a:bodyPr/>
          <a:lstStyle/>
          <a:p>
            <a:r>
              <a:rPr lang="fr-CA" dirty="0"/>
              <a:t>Conseils</a:t>
            </a:r>
          </a:p>
        </p:txBody>
      </p:sp>
      <p:sp>
        <p:nvSpPr>
          <p:cNvPr id="3" name="Espace réservé du contenu 2">
            <a:extLst>
              <a:ext uri="{FF2B5EF4-FFF2-40B4-BE49-F238E27FC236}">
                <a16:creationId xmlns:a16="http://schemas.microsoft.com/office/drawing/2014/main" id="{864E7CE7-BB81-4F5C-9A4E-F8072376D675}"/>
              </a:ext>
            </a:extLst>
          </p:cNvPr>
          <p:cNvSpPr>
            <a:spLocks noGrp="1"/>
          </p:cNvSpPr>
          <p:nvPr>
            <p:ph idx="1"/>
            <p:custDataLst>
              <p:tags r:id="rId2"/>
            </p:custDataLst>
          </p:nvPr>
        </p:nvSpPr>
        <p:spPr/>
        <p:txBody>
          <a:bodyPr>
            <a:normAutofit/>
          </a:bodyPr>
          <a:lstStyle/>
          <a:p>
            <a:pPr marL="342900" indent="-342900">
              <a:buFont typeface="+mj-lt"/>
              <a:buAutoNum type="arabicPeriod"/>
            </a:pPr>
            <a:r>
              <a:rPr lang="fr-CA" sz="1800" b="1" dirty="0"/>
              <a:t>Vérifier auprès du conseiller en sécurité financière </a:t>
            </a:r>
            <a:r>
              <a:rPr lang="fr-CA" sz="1800" dirty="0"/>
              <a:t>de votre institution financière la validité de votre assurance vie selon les conditions préexistantes</a:t>
            </a:r>
          </a:p>
          <a:p>
            <a:pPr marL="342900" indent="-342900">
              <a:buFont typeface="+mj-lt"/>
              <a:buAutoNum type="arabicPeriod"/>
            </a:pPr>
            <a:r>
              <a:rPr lang="fr-CA" sz="1800" b="1" dirty="0"/>
              <a:t>NE CHANGEZ PAS D’INSTITUTION FINANCIÈRE</a:t>
            </a:r>
          </a:p>
          <a:p>
            <a:pPr marL="342900" indent="-342900">
              <a:buFont typeface="+mj-lt"/>
              <a:buAutoNum type="arabicPeriod"/>
            </a:pPr>
            <a:r>
              <a:rPr lang="fr-CA" sz="1800" b="1" dirty="0"/>
              <a:t>ATTENTION AUX MODIFICATIONS DE VOTRE PRÊT </a:t>
            </a:r>
          </a:p>
        </p:txBody>
      </p:sp>
    </p:spTree>
    <p:extLst>
      <p:ext uri="{BB962C8B-B14F-4D97-AF65-F5344CB8AC3E}">
        <p14:creationId xmlns:p14="http://schemas.microsoft.com/office/powerpoint/2010/main" val="94707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865BA-2F11-4B56-8AB2-88F4936D99A0}"/>
              </a:ext>
            </a:extLst>
          </p:cNvPr>
          <p:cNvSpPr>
            <a:spLocks noGrp="1"/>
          </p:cNvSpPr>
          <p:nvPr>
            <p:ph type="title"/>
            <p:custDataLst>
              <p:tags r:id="rId1"/>
            </p:custDataLst>
          </p:nvPr>
        </p:nvSpPr>
        <p:spPr/>
        <p:txBody>
          <a:bodyPr/>
          <a:lstStyle/>
          <a:p>
            <a:r>
              <a:rPr lang="fr-CA" dirty="0"/>
              <a:t>Besoin de liquidité? Vous pensez au Refinancement ou marge de crédit hypothécaire?</a:t>
            </a:r>
          </a:p>
        </p:txBody>
      </p:sp>
      <p:sp>
        <p:nvSpPr>
          <p:cNvPr id="3" name="Espace réservé du contenu 2">
            <a:extLst>
              <a:ext uri="{FF2B5EF4-FFF2-40B4-BE49-F238E27FC236}">
                <a16:creationId xmlns:a16="http://schemas.microsoft.com/office/drawing/2014/main" id="{EBE28257-79B1-438E-A30C-0EB6ED04ECD1}"/>
              </a:ext>
            </a:extLst>
          </p:cNvPr>
          <p:cNvSpPr>
            <a:spLocks noGrp="1"/>
          </p:cNvSpPr>
          <p:nvPr>
            <p:ph idx="1"/>
            <p:custDataLst>
              <p:tags r:id="rId2"/>
            </p:custDataLst>
          </p:nvPr>
        </p:nvSpPr>
        <p:spPr>
          <a:xfrm>
            <a:off x="581192" y="2340864"/>
            <a:ext cx="11029615" cy="2390162"/>
          </a:xfrm>
        </p:spPr>
        <p:txBody>
          <a:bodyPr>
            <a:normAutofit/>
          </a:bodyPr>
          <a:lstStyle/>
          <a:p>
            <a:r>
              <a:rPr lang="fr-CA" sz="2000" dirty="0"/>
              <a:t>Est-ce vraiment le meilleur scénario?</a:t>
            </a:r>
          </a:p>
          <a:p>
            <a:r>
              <a:rPr lang="fr-CA" sz="2000" dirty="0"/>
              <a:t>Vous avez une assurance vie hypothécaire? Attention, vous n’êtes plus assurable!</a:t>
            </a:r>
          </a:p>
        </p:txBody>
      </p:sp>
    </p:spTree>
    <p:extLst>
      <p:ext uri="{BB962C8B-B14F-4D97-AF65-F5344CB8AC3E}">
        <p14:creationId xmlns:p14="http://schemas.microsoft.com/office/powerpoint/2010/main" val="28261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ADD18-EA3B-4158-9AD2-A907510AE098}"/>
              </a:ext>
            </a:extLst>
          </p:cNvPr>
          <p:cNvSpPr>
            <a:spLocks noGrp="1"/>
          </p:cNvSpPr>
          <p:nvPr>
            <p:ph type="title"/>
            <p:custDataLst>
              <p:tags r:id="rId1"/>
            </p:custDataLst>
          </p:nvPr>
        </p:nvSpPr>
        <p:spPr/>
        <p:txBody>
          <a:bodyPr/>
          <a:lstStyle/>
          <a:p>
            <a:endParaRPr lang="fr-CA" dirty="0"/>
          </a:p>
        </p:txBody>
      </p:sp>
      <p:sp>
        <p:nvSpPr>
          <p:cNvPr id="3" name="Espace réservé du contenu 2">
            <a:extLst>
              <a:ext uri="{FF2B5EF4-FFF2-40B4-BE49-F238E27FC236}">
                <a16:creationId xmlns:a16="http://schemas.microsoft.com/office/drawing/2014/main" id="{5770F737-A690-4C41-95AF-C0D3EF7FB067}"/>
              </a:ext>
            </a:extLst>
          </p:cNvPr>
          <p:cNvSpPr>
            <a:spLocks noGrp="1"/>
          </p:cNvSpPr>
          <p:nvPr>
            <p:ph idx="1"/>
            <p:custDataLst>
              <p:tags r:id="rId2"/>
            </p:custDataLst>
          </p:nvPr>
        </p:nvSpPr>
        <p:spPr/>
        <p:txBody>
          <a:bodyPr/>
          <a:lstStyle/>
          <a:p>
            <a:r>
              <a:rPr lang="fr-CA" dirty="0"/>
              <a:t>Pierre Sébastien Lévesque</a:t>
            </a:r>
          </a:p>
          <a:p>
            <a:r>
              <a:rPr lang="fr-CA" dirty="0"/>
              <a:t>Planification financière</a:t>
            </a:r>
          </a:p>
          <a:p>
            <a:r>
              <a:rPr lang="fr-CA" dirty="0"/>
              <a:t>Assurances vie et invalidité</a:t>
            </a:r>
          </a:p>
          <a:p>
            <a:r>
              <a:rPr lang="fr-CA" dirty="0"/>
              <a:t>Placements</a:t>
            </a:r>
          </a:p>
          <a:p>
            <a:r>
              <a:rPr lang="fr-CA" dirty="0"/>
              <a:t>Impôts</a:t>
            </a:r>
          </a:p>
          <a:p>
            <a:r>
              <a:rPr lang="fr-CA" i="1" dirty="0"/>
              <a:t>2119, rue Roy, St-Joseph-de-Lepage</a:t>
            </a:r>
            <a:endParaRPr lang="fr-CA" dirty="0"/>
          </a:p>
          <a:p>
            <a:r>
              <a:rPr lang="fr-CA" dirty="0"/>
              <a:t>418-318-6387 </a:t>
            </a:r>
            <a:r>
              <a:rPr lang="fr-CA" dirty="0" err="1"/>
              <a:t>cell</a:t>
            </a:r>
            <a:endParaRPr lang="fr-CA" dirty="0"/>
          </a:p>
          <a:p>
            <a:endParaRPr lang="fr-CA" dirty="0"/>
          </a:p>
        </p:txBody>
      </p:sp>
      <p:sp>
        <p:nvSpPr>
          <p:cNvPr id="4" name="Espace réservé du texte 3">
            <a:extLst>
              <a:ext uri="{FF2B5EF4-FFF2-40B4-BE49-F238E27FC236}">
                <a16:creationId xmlns:a16="http://schemas.microsoft.com/office/drawing/2014/main" id="{CDAB7EE5-CA85-43BF-B4AD-64F6F35E32B0}"/>
              </a:ext>
            </a:extLst>
          </p:cNvPr>
          <p:cNvSpPr>
            <a:spLocks noGrp="1"/>
          </p:cNvSpPr>
          <p:nvPr>
            <p:ph type="body" sz="half" idx="2"/>
            <p:custDataLst>
              <p:tags r:id="rId3"/>
            </p:custDataLst>
          </p:nvPr>
        </p:nvSpPr>
        <p:spPr/>
        <p:txBody>
          <a:bodyPr/>
          <a:lstStyle/>
          <a:p>
            <a:r>
              <a:rPr lang="fr-CA" dirty="0"/>
              <a:t>Présentation</a:t>
            </a:r>
          </a:p>
          <a:p>
            <a:endParaRPr lang="fr-CA" dirty="0"/>
          </a:p>
          <a:p>
            <a:r>
              <a:rPr lang="fr-CA" sz="2000" dirty="0">
                <a:latin typeface="Harlow Solid Italic" panose="04030604020F02020D02" pitchFamily="82" charset="0"/>
              </a:rPr>
              <a:t>Optimisez votre budget!</a:t>
            </a:r>
            <a:br>
              <a:rPr lang="fr-CA" sz="2000" dirty="0">
                <a:latin typeface="Harlow Solid Italic" panose="04030604020F02020D02" pitchFamily="82" charset="0"/>
              </a:rPr>
            </a:br>
            <a:br>
              <a:rPr lang="fr-CA" sz="2000" dirty="0">
                <a:latin typeface="Harlow Solid Italic" panose="04030604020F02020D02" pitchFamily="82" charset="0"/>
              </a:rPr>
            </a:br>
            <a:r>
              <a:rPr lang="fr-CA" sz="2000" dirty="0">
                <a:latin typeface="Harlow Solid Italic" panose="04030604020F02020D02" pitchFamily="82" charset="0"/>
              </a:rPr>
              <a:t>Donnez des ailes à votre épargne!</a:t>
            </a:r>
          </a:p>
          <a:p>
            <a:endParaRPr lang="fr-CA" dirty="0"/>
          </a:p>
        </p:txBody>
      </p:sp>
      <p:pic>
        <p:nvPicPr>
          <p:cNvPr id="7" name="Image 6">
            <a:extLst>
              <a:ext uri="{FF2B5EF4-FFF2-40B4-BE49-F238E27FC236}">
                <a16:creationId xmlns:a16="http://schemas.microsoft.com/office/drawing/2014/main" id="{A6655642-2C2A-4175-AAA6-34B33324652A}"/>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838911" y="933450"/>
            <a:ext cx="2889743" cy="1841424"/>
          </a:xfrm>
          <a:prstGeom prst="rect">
            <a:avLst/>
          </a:prstGeom>
        </p:spPr>
      </p:pic>
    </p:spTree>
    <p:extLst>
      <p:ext uri="{BB962C8B-B14F-4D97-AF65-F5344CB8AC3E}">
        <p14:creationId xmlns:p14="http://schemas.microsoft.com/office/powerpoint/2010/main" val="62759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5A3E8-6E85-448E-A401-2225A5E4E73A}"/>
              </a:ext>
            </a:extLst>
          </p:cNvPr>
          <p:cNvSpPr>
            <a:spLocks noGrp="1"/>
          </p:cNvSpPr>
          <p:nvPr>
            <p:ph type="title"/>
            <p:custDataLst>
              <p:tags r:id="rId1"/>
            </p:custDataLst>
          </p:nvPr>
        </p:nvSpPr>
        <p:spPr/>
        <p:txBody>
          <a:bodyPr/>
          <a:lstStyle/>
          <a:p>
            <a:r>
              <a:rPr lang="fr-CA" dirty="0"/>
              <a:t>Réactivation des conditions préexistantes après l’augmentation de votre solde hypothécaire</a:t>
            </a:r>
          </a:p>
        </p:txBody>
      </p:sp>
      <p:pic>
        <p:nvPicPr>
          <p:cNvPr id="7" name="Espace réservé du contenu 6" descr="Une image contenant bouteille, capture d’écran, table, oiseau&#10;&#10;Description générée automatiquement">
            <a:extLst>
              <a:ext uri="{FF2B5EF4-FFF2-40B4-BE49-F238E27FC236}">
                <a16:creationId xmlns:a16="http://schemas.microsoft.com/office/drawing/2014/main" id="{35C709FD-F6EB-44EB-8B11-2A6387A9FBA5}"/>
              </a:ext>
            </a:extLst>
          </p:cNvPr>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096086" y="2490917"/>
            <a:ext cx="6780143" cy="4151477"/>
          </a:xfrm>
        </p:spPr>
      </p:pic>
    </p:spTree>
    <p:extLst>
      <p:ext uri="{BB962C8B-B14F-4D97-AF65-F5344CB8AC3E}">
        <p14:creationId xmlns:p14="http://schemas.microsoft.com/office/powerpoint/2010/main" val="399433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753ED1-D799-4C62-B2F2-473F76F3F7FE}"/>
              </a:ext>
            </a:extLst>
          </p:cNvPr>
          <p:cNvSpPr>
            <a:spLocks noGrp="1"/>
          </p:cNvSpPr>
          <p:nvPr>
            <p:ph type="title"/>
            <p:custDataLst>
              <p:tags r:id="rId1"/>
            </p:custDataLst>
          </p:nvPr>
        </p:nvSpPr>
        <p:spPr/>
        <p:txBody>
          <a:bodyPr/>
          <a:lstStyle/>
          <a:p>
            <a:r>
              <a:rPr lang="fr-CA" dirty="0"/>
              <a:t>Solutions pour mon manque en assurance vie?</a:t>
            </a:r>
          </a:p>
        </p:txBody>
      </p:sp>
      <p:sp>
        <p:nvSpPr>
          <p:cNvPr id="3" name="Espace réservé du contenu 2">
            <a:extLst>
              <a:ext uri="{FF2B5EF4-FFF2-40B4-BE49-F238E27FC236}">
                <a16:creationId xmlns:a16="http://schemas.microsoft.com/office/drawing/2014/main" id="{EF0CF379-B3EE-4660-95A6-C526A67A13EB}"/>
              </a:ext>
            </a:extLst>
          </p:cNvPr>
          <p:cNvSpPr>
            <a:spLocks noGrp="1"/>
          </p:cNvSpPr>
          <p:nvPr>
            <p:ph idx="1"/>
            <p:custDataLst>
              <p:tags r:id="rId2"/>
            </p:custDataLst>
          </p:nvPr>
        </p:nvSpPr>
        <p:spPr/>
        <p:txBody>
          <a:bodyPr/>
          <a:lstStyle/>
          <a:p>
            <a:r>
              <a:rPr lang="fr-CA" dirty="0"/>
              <a:t>2 ans différé</a:t>
            </a:r>
          </a:p>
          <a:p>
            <a:r>
              <a:rPr lang="fr-CA" dirty="0"/>
              <a:t>Clauses préexistantes</a:t>
            </a:r>
          </a:p>
          <a:p>
            <a:r>
              <a:rPr lang="fr-CA" dirty="0"/>
              <a:t>Existes plusieurs assureurs et différentes exigences</a:t>
            </a:r>
          </a:p>
          <a:p>
            <a:r>
              <a:rPr lang="fr-CA" dirty="0"/>
              <a:t>Exiger un professionnel dans le domaine</a:t>
            </a:r>
          </a:p>
        </p:txBody>
      </p:sp>
      <p:sp>
        <p:nvSpPr>
          <p:cNvPr id="4" name="Espace réservé du texte 3">
            <a:extLst>
              <a:ext uri="{FF2B5EF4-FFF2-40B4-BE49-F238E27FC236}">
                <a16:creationId xmlns:a16="http://schemas.microsoft.com/office/drawing/2014/main" id="{B6C88851-0639-43D1-819A-DB1F5FDC8E5A}"/>
              </a:ext>
            </a:extLst>
          </p:cNvPr>
          <p:cNvSpPr>
            <a:spLocks noGrp="1"/>
          </p:cNvSpPr>
          <p:nvPr>
            <p:ph type="body" sz="half" idx="2"/>
            <p:custDataLst>
              <p:tags r:id="rId3"/>
            </p:custDataLst>
          </p:nvPr>
        </p:nvSpPr>
        <p:spPr/>
        <p:txBody>
          <a:bodyPr>
            <a:normAutofit/>
          </a:bodyPr>
          <a:lstStyle/>
          <a:p>
            <a:r>
              <a:rPr lang="fr-CA" sz="2000" dirty="0"/>
              <a:t>Oui, c’est possible</a:t>
            </a:r>
          </a:p>
          <a:p>
            <a:endParaRPr lang="fr-CA" sz="2000" dirty="0"/>
          </a:p>
          <a:p>
            <a:r>
              <a:rPr lang="fr-CA" sz="2000" dirty="0"/>
              <a:t>Assurance vie spécialisée</a:t>
            </a:r>
          </a:p>
        </p:txBody>
      </p:sp>
    </p:spTree>
    <p:extLst>
      <p:ext uri="{BB962C8B-B14F-4D97-AF65-F5344CB8AC3E}">
        <p14:creationId xmlns:p14="http://schemas.microsoft.com/office/powerpoint/2010/main" val="45993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94F8E9-7CF9-41C8-81A3-B3FDDDBBBC86}"/>
              </a:ext>
            </a:extLst>
          </p:cNvPr>
          <p:cNvSpPr>
            <a:spLocks noGrp="1"/>
          </p:cNvSpPr>
          <p:nvPr>
            <p:ph type="title"/>
            <p:custDataLst>
              <p:tags r:id="rId1"/>
            </p:custDataLst>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342F8838-6215-45FD-97FA-9953659DFE15}"/>
              </a:ext>
            </a:extLst>
          </p:cNvPr>
          <p:cNvSpPr>
            <a:spLocks noGrp="1"/>
          </p:cNvSpPr>
          <p:nvPr>
            <p:ph idx="1"/>
            <p:custDataLst>
              <p:tags r:id="rId2"/>
            </p:custDataLst>
          </p:nvPr>
        </p:nvSpPr>
        <p:spPr/>
        <p:txBody>
          <a:bodyPr>
            <a:normAutofit/>
          </a:bodyPr>
          <a:lstStyle/>
          <a:p>
            <a:r>
              <a:rPr lang="fr-CA" sz="2000" dirty="0"/>
              <a:t>Comme le mentionne le juge Chamberland </a:t>
            </a:r>
            <a:r>
              <a:rPr lang="fr-CA" sz="2000" b="1" dirty="0"/>
              <a:t>le travail de l'appelante n'est pas celui d'un professionnel de l'assurance</a:t>
            </a:r>
          </a:p>
          <a:p>
            <a:pPr marL="0" indent="0">
              <a:buNone/>
            </a:pPr>
            <a:endParaRPr lang="fr-CA" sz="2000" b="1" u="sng" dirty="0"/>
          </a:p>
          <a:p>
            <a:r>
              <a:rPr lang="fr-CA" sz="2000" b="1" u="sng" dirty="0"/>
              <a:t>L’assurance vie c’est l’affaire d’un professionnel</a:t>
            </a:r>
            <a:endParaRPr lang="fr-CA" sz="2000" dirty="0"/>
          </a:p>
        </p:txBody>
      </p:sp>
    </p:spTree>
    <p:extLst>
      <p:ext uri="{BB962C8B-B14F-4D97-AF65-F5344CB8AC3E}">
        <p14:creationId xmlns:p14="http://schemas.microsoft.com/office/powerpoint/2010/main" val="29841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38B2436-AA8D-4150-B2E8-D65C99C98AFB}"/>
              </a:ext>
            </a:extLst>
          </p:cNvPr>
          <p:cNvSpPr>
            <a:spLocks noGrp="1"/>
          </p:cNvSpPr>
          <p:nvPr>
            <p:ph type="title"/>
            <p:custDataLst>
              <p:tags r:id="rId2"/>
            </p:custDataLst>
          </p:nvPr>
        </p:nvSpPr>
        <p:spPr>
          <a:xfrm>
            <a:off x="746228" y="1037967"/>
            <a:ext cx="3054091" cy="4709131"/>
          </a:xfrm>
        </p:spPr>
        <p:txBody>
          <a:bodyPr anchor="ctr">
            <a:normAutofit/>
          </a:bodyPr>
          <a:lstStyle/>
          <a:p>
            <a:r>
              <a:rPr lang="fr-CA">
                <a:solidFill>
                  <a:schemeClr val="bg1">
                    <a:lumMod val="85000"/>
                    <a:lumOff val="15000"/>
                  </a:schemeClr>
                </a:solidFill>
              </a:rPr>
              <a:t>Avant de commencer</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numéro de diapositive 3">
            <a:extLst>
              <a:ext uri="{FF2B5EF4-FFF2-40B4-BE49-F238E27FC236}">
                <a16:creationId xmlns:a16="http://schemas.microsoft.com/office/drawing/2014/main" id="{E63DC769-CD20-40B2-8D3B-80861861EEB0}"/>
              </a:ext>
            </a:extLst>
          </p:cNvPr>
          <p:cNvSpPr>
            <a:spLocks noGrp="1"/>
          </p:cNvSpPr>
          <p:nvPr>
            <p:ph type="sldNum" sz="quarter" idx="12"/>
            <p:custDataLst>
              <p:tags r:id="rId6"/>
            </p:custDataLst>
          </p:nvPr>
        </p:nvSpPr>
        <p:spPr>
          <a:xfrm>
            <a:off x="10558300" y="6423656"/>
            <a:ext cx="1052510" cy="365125"/>
          </a:xfrm>
        </p:spPr>
        <p:txBody>
          <a:bodyPr>
            <a:normAutofit/>
          </a:bodyPr>
          <a:lstStyle/>
          <a:p>
            <a:pPr>
              <a:spcAft>
                <a:spcPts val="600"/>
              </a:spcAft>
            </a:pPr>
            <a:fld id="{EA81E042-4CB4-4952-9A18-C00771347354}" type="slidenum">
              <a:rPr lang="fr-CA">
                <a:solidFill>
                  <a:schemeClr val="bg1">
                    <a:lumMod val="85000"/>
                    <a:lumOff val="15000"/>
                  </a:schemeClr>
                </a:solidFill>
              </a:rPr>
              <a:pPr>
                <a:spcAft>
                  <a:spcPts val="600"/>
                </a:spcAft>
              </a:pPr>
              <a:t>3</a:t>
            </a:fld>
            <a:endParaRPr lang="fr-CA">
              <a:solidFill>
                <a:schemeClr val="bg1">
                  <a:lumMod val="85000"/>
                  <a:lumOff val="15000"/>
                </a:schemeClr>
              </a:solidFill>
            </a:endParaRPr>
          </a:p>
        </p:txBody>
      </p:sp>
      <p:graphicFrame>
        <p:nvGraphicFramePr>
          <p:cNvPr id="8" name="Espace réservé du contenu 2">
            <a:extLst>
              <a:ext uri="{FF2B5EF4-FFF2-40B4-BE49-F238E27FC236}">
                <a16:creationId xmlns:a16="http://schemas.microsoft.com/office/drawing/2014/main" id="{796355CD-7B47-4BAB-A9DE-A28EAD66FAD3}"/>
              </a:ext>
            </a:extLst>
          </p:cNvPr>
          <p:cNvGraphicFramePr>
            <a:graphicFrameLocks noGrp="1"/>
          </p:cNvGraphicFramePr>
          <p:nvPr>
            <p:ph idx="1"/>
            <p:custDataLst>
              <p:tags r:id="rId7"/>
            </p:custDataLst>
            <p:extLst>
              <p:ext uri="{D42A27DB-BD31-4B8C-83A1-F6EECF244321}">
                <p14:modId xmlns:p14="http://schemas.microsoft.com/office/powerpoint/2010/main" val="2358834196"/>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484259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5DFFD187-09A2-4629-B8CD-F53E223AEAAF}"/>
              </a:ext>
            </a:extLst>
          </p:cNvPr>
          <p:cNvSpPr>
            <a:spLocks noGrp="1"/>
          </p:cNvSpPr>
          <p:nvPr>
            <p:ph type="title"/>
            <p:custDataLst>
              <p:tags r:id="rId5"/>
            </p:custDataLst>
          </p:nvPr>
        </p:nvSpPr>
        <p:spPr>
          <a:xfrm>
            <a:off x="609906" y="702156"/>
            <a:ext cx="3568661" cy="1188720"/>
          </a:xfrm>
        </p:spPr>
        <p:txBody>
          <a:bodyPr vert="horz" lIns="91440" tIns="45720" rIns="91440" bIns="45720" rtlCol="0" anchor="b">
            <a:normAutofit fontScale="90000"/>
          </a:bodyPr>
          <a:lstStyle/>
          <a:p>
            <a:r>
              <a:rPr lang="fr-CA" dirty="0"/>
              <a:t>Cancer, suis-je bien assuré?</a:t>
            </a:r>
            <a:br>
              <a:rPr lang="fr-CA" dirty="0"/>
            </a:br>
            <a:endParaRPr lang="en-US" sz="2800" dirty="0"/>
          </a:p>
        </p:txBody>
      </p:sp>
      <p:sp>
        <p:nvSpPr>
          <p:cNvPr id="34" name="Rectangle 33">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410ED40A-7803-46AB-89C3-E86A7D1EFA17}"/>
              </a:ext>
            </a:extLst>
          </p:cNvPr>
          <p:cNvSpPr>
            <a:spLocks noGrp="1"/>
          </p:cNvSpPr>
          <p:nvPr>
            <p:ph type="body" sz="half" idx="2"/>
            <p:custDataLst>
              <p:tags r:id="rId7"/>
            </p:custDataLst>
          </p:nvPr>
        </p:nvSpPr>
        <p:spPr>
          <a:xfrm>
            <a:off x="609906" y="2340864"/>
            <a:ext cx="3568661" cy="3634486"/>
          </a:xfrm>
        </p:spPr>
        <p:txBody>
          <a:bodyPr vert="horz" lIns="91440" tIns="45720" rIns="91440" bIns="45720" rtlCol="0" anchor="ctr">
            <a:normAutofit/>
          </a:bodyPr>
          <a:lstStyle/>
          <a:p>
            <a:pPr>
              <a:buFont typeface="Wingdings 2" panose="05020102010507070707" pitchFamily="18" charset="2"/>
              <a:buChar char=""/>
            </a:pPr>
            <a:r>
              <a:rPr lang="fr-CA" dirty="0"/>
              <a:t>Malheureusement, il est possible que la réponse soit non!</a:t>
            </a:r>
          </a:p>
          <a:p>
            <a:pPr>
              <a:buFont typeface="Wingdings 2" panose="05020102010507070707" pitchFamily="18" charset="2"/>
              <a:buChar char=""/>
            </a:pPr>
            <a:endParaRPr lang="en-US" dirty="0"/>
          </a:p>
        </p:txBody>
      </p:sp>
      <p:pic>
        <p:nvPicPr>
          <p:cNvPr id="8" name="Espace réservé pour une image  7" descr="Une image contenant parapluie, accessoire, pluie, nature&#10;&#10;Description générée automatiquement">
            <a:extLst>
              <a:ext uri="{FF2B5EF4-FFF2-40B4-BE49-F238E27FC236}">
                <a16:creationId xmlns:a16="http://schemas.microsoft.com/office/drawing/2014/main" id="{B96687B0-688D-4A70-8893-8A072A345D4A}"/>
              </a:ext>
            </a:extLst>
          </p:cNvPr>
          <p:cNvPicPr>
            <a:picLocks noGrp="1" noChangeAspect="1"/>
          </p:cNvPicPr>
          <p:nvPr>
            <p:ph type="pic" idx="1"/>
            <p:custDataLst>
              <p:tags r:id="rId8"/>
            </p:custDataLst>
          </p:nvPr>
        </p:nvPicPr>
        <p:blipFill rotWithShape="1">
          <a:blip r:embed="rId10">
            <a:extLst>
              <a:ext uri="{28A0092B-C50C-407E-A947-70E740481C1C}">
                <a14:useLocalDpi xmlns:a14="http://schemas.microsoft.com/office/drawing/2010/main" val="0"/>
              </a:ext>
            </a:extLst>
          </a:blip>
          <a:srcRect r="-1" b="9016"/>
          <a:stretch/>
        </p:blipFill>
        <p:spPr>
          <a:xfrm>
            <a:off x="4654295" y="10"/>
            <a:ext cx="7537705" cy="6857990"/>
          </a:xfrm>
          <a:prstGeom prst="rect">
            <a:avLst/>
          </a:prstGeom>
        </p:spPr>
      </p:pic>
    </p:spTree>
    <p:extLst>
      <p:ext uri="{BB962C8B-B14F-4D97-AF65-F5344CB8AC3E}">
        <p14:creationId xmlns:p14="http://schemas.microsoft.com/office/powerpoint/2010/main" val="135869951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C14D9-60DD-4247-A5D8-35963D27D398}"/>
              </a:ext>
            </a:extLst>
          </p:cNvPr>
          <p:cNvSpPr>
            <a:spLocks noGrp="1"/>
          </p:cNvSpPr>
          <p:nvPr>
            <p:ph type="title"/>
            <p:custDataLst>
              <p:tags r:id="rId1"/>
            </p:custDataLst>
          </p:nvPr>
        </p:nvSpPr>
        <p:spPr/>
        <p:txBody>
          <a:bodyPr/>
          <a:lstStyle/>
          <a:p>
            <a:r>
              <a:rPr lang="fr-CA" dirty="0"/>
              <a:t>2 sortes d’assurance vie</a:t>
            </a:r>
          </a:p>
        </p:txBody>
      </p:sp>
      <p:sp>
        <p:nvSpPr>
          <p:cNvPr id="3" name="Espace réservé du texte 2">
            <a:extLst>
              <a:ext uri="{FF2B5EF4-FFF2-40B4-BE49-F238E27FC236}">
                <a16:creationId xmlns:a16="http://schemas.microsoft.com/office/drawing/2014/main" id="{9F8348D0-3652-40B0-A257-71694E74B2E6}"/>
              </a:ext>
            </a:extLst>
          </p:cNvPr>
          <p:cNvSpPr>
            <a:spLocks noGrp="1"/>
          </p:cNvSpPr>
          <p:nvPr>
            <p:ph type="body" idx="1"/>
            <p:custDataLst>
              <p:tags r:id="rId2"/>
            </p:custDataLst>
          </p:nvPr>
        </p:nvSpPr>
        <p:spPr/>
        <p:txBody>
          <a:bodyPr/>
          <a:lstStyle/>
          <a:p>
            <a:r>
              <a:rPr lang="fr-CA" b="1" dirty="0"/>
              <a:t>Assurance vie collective </a:t>
            </a:r>
            <a:r>
              <a:rPr lang="fr-CA" dirty="0"/>
              <a:t>( hypothécaire, marge de crédit, emprunt)</a:t>
            </a:r>
          </a:p>
        </p:txBody>
      </p:sp>
      <p:sp>
        <p:nvSpPr>
          <p:cNvPr id="4" name="Espace réservé du contenu 3">
            <a:extLst>
              <a:ext uri="{FF2B5EF4-FFF2-40B4-BE49-F238E27FC236}">
                <a16:creationId xmlns:a16="http://schemas.microsoft.com/office/drawing/2014/main" id="{C7E0252B-0310-40F3-8EED-83A21248D123}"/>
              </a:ext>
            </a:extLst>
          </p:cNvPr>
          <p:cNvSpPr>
            <a:spLocks noGrp="1"/>
          </p:cNvSpPr>
          <p:nvPr>
            <p:ph sz="half" idx="2"/>
            <p:custDataLst>
              <p:tags r:id="rId3"/>
            </p:custDataLst>
          </p:nvPr>
        </p:nvSpPr>
        <p:spPr/>
        <p:txBody>
          <a:bodyPr/>
          <a:lstStyle/>
          <a:p>
            <a:r>
              <a:rPr lang="fr-CA" dirty="0"/>
              <a:t>Le propriétaire  de la police est l’institution financière</a:t>
            </a:r>
          </a:p>
          <a:p>
            <a:r>
              <a:rPr lang="fr-CA" dirty="0"/>
              <a:t>Capital décès vers le solde d’emprunt</a:t>
            </a:r>
          </a:p>
          <a:p>
            <a:r>
              <a:rPr lang="fr-CA" dirty="0"/>
              <a:t>Non flexible</a:t>
            </a:r>
          </a:p>
          <a:p>
            <a:r>
              <a:rPr lang="fr-CA" dirty="0"/>
              <a:t>Souvent cher</a:t>
            </a:r>
          </a:p>
          <a:p>
            <a:r>
              <a:rPr lang="fr-CA" dirty="0"/>
              <a:t>Facile, pas d’examen médical</a:t>
            </a:r>
          </a:p>
          <a:p>
            <a:r>
              <a:rPr lang="fr-CA" b="1" dirty="0">
                <a:solidFill>
                  <a:srgbClr val="FF0000"/>
                </a:solidFill>
              </a:rPr>
              <a:t>Conditions préexistantes</a:t>
            </a:r>
          </a:p>
          <a:p>
            <a:endParaRPr lang="fr-CA" dirty="0"/>
          </a:p>
        </p:txBody>
      </p:sp>
      <p:sp>
        <p:nvSpPr>
          <p:cNvPr id="5" name="Espace réservé du texte 4">
            <a:extLst>
              <a:ext uri="{FF2B5EF4-FFF2-40B4-BE49-F238E27FC236}">
                <a16:creationId xmlns:a16="http://schemas.microsoft.com/office/drawing/2014/main" id="{5788180D-4852-4D1E-83AE-E2BA52567988}"/>
              </a:ext>
            </a:extLst>
          </p:cNvPr>
          <p:cNvSpPr>
            <a:spLocks noGrp="1"/>
          </p:cNvSpPr>
          <p:nvPr>
            <p:ph type="body" sz="quarter" idx="3"/>
            <p:custDataLst>
              <p:tags r:id="rId4"/>
            </p:custDataLst>
          </p:nvPr>
        </p:nvSpPr>
        <p:spPr/>
        <p:txBody>
          <a:bodyPr/>
          <a:lstStyle/>
          <a:p>
            <a:r>
              <a:rPr lang="fr-CA" b="1" dirty="0"/>
              <a:t>Assurance vie privé </a:t>
            </a:r>
            <a:r>
              <a:rPr lang="fr-CA" dirty="0"/>
              <a:t>( conseiller en sécurité financière)</a:t>
            </a:r>
          </a:p>
        </p:txBody>
      </p:sp>
      <p:sp>
        <p:nvSpPr>
          <p:cNvPr id="6" name="Espace réservé du contenu 5">
            <a:extLst>
              <a:ext uri="{FF2B5EF4-FFF2-40B4-BE49-F238E27FC236}">
                <a16:creationId xmlns:a16="http://schemas.microsoft.com/office/drawing/2014/main" id="{3774B3D6-94C3-44B8-9EE0-A28C37D91853}"/>
              </a:ext>
            </a:extLst>
          </p:cNvPr>
          <p:cNvSpPr>
            <a:spLocks noGrp="1"/>
          </p:cNvSpPr>
          <p:nvPr>
            <p:ph sz="quarter" idx="4"/>
            <p:custDataLst>
              <p:tags r:id="rId5"/>
            </p:custDataLst>
          </p:nvPr>
        </p:nvSpPr>
        <p:spPr/>
        <p:txBody>
          <a:bodyPr/>
          <a:lstStyle/>
          <a:p>
            <a:r>
              <a:rPr lang="fr-CA" dirty="0"/>
              <a:t>Vous êtes le propriétaire de votre police</a:t>
            </a:r>
          </a:p>
          <a:p>
            <a:r>
              <a:rPr lang="fr-CA" dirty="0"/>
              <a:t>Capital décès vers le bénéficiaire</a:t>
            </a:r>
          </a:p>
          <a:p>
            <a:r>
              <a:rPr lang="fr-CA" dirty="0"/>
              <a:t>Flexible</a:t>
            </a:r>
          </a:p>
          <a:p>
            <a:r>
              <a:rPr lang="fr-CA" dirty="0"/>
              <a:t>Moins cher qu’une assurance collective</a:t>
            </a:r>
          </a:p>
          <a:p>
            <a:r>
              <a:rPr lang="fr-CA" dirty="0"/>
              <a:t>Examen médical</a:t>
            </a:r>
          </a:p>
          <a:p>
            <a:r>
              <a:rPr lang="fr-CA" dirty="0"/>
              <a:t>Aucune clause préexistante</a:t>
            </a:r>
          </a:p>
          <a:p>
            <a:endParaRPr lang="fr-CA" dirty="0"/>
          </a:p>
          <a:p>
            <a:endParaRPr lang="fr-CA" dirty="0"/>
          </a:p>
        </p:txBody>
      </p:sp>
    </p:spTree>
    <p:extLst>
      <p:ext uri="{BB962C8B-B14F-4D97-AF65-F5344CB8AC3E}">
        <p14:creationId xmlns:p14="http://schemas.microsoft.com/office/powerpoint/2010/main" val="428225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0F22A1C-081F-4AFE-8AB8-1A9972226C79}"/>
              </a:ext>
            </a:extLst>
          </p:cNvPr>
          <p:cNvSpPr>
            <a:spLocks noGrp="1"/>
          </p:cNvSpPr>
          <p:nvPr>
            <p:ph type="title"/>
            <p:custDataLst>
              <p:tags r:id="rId5"/>
            </p:custDataLst>
          </p:nvPr>
        </p:nvSpPr>
        <p:spPr>
          <a:xfrm>
            <a:off x="609906" y="702156"/>
            <a:ext cx="3568661" cy="1188720"/>
          </a:xfrm>
        </p:spPr>
        <p:txBody>
          <a:bodyPr vert="horz" lIns="91440" tIns="45720" rIns="91440" bIns="45720" rtlCol="0" anchor="b">
            <a:normAutofit fontScale="90000"/>
          </a:bodyPr>
          <a:lstStyle/>
          <a:p>
            <a:r>
              <a:rPr lang="en-US" sz="2800" dirty="0" err="1"/>
              <a:t>Vous</a:t>
            </a:r>
            <a:r>
              <a:rPr lang="en-US" sz="2800" dirty="0"/>
              <a:t> </a:t>
            </a:r>
            <a:r>
              <a:rPr lang="en-US" sz="2800" dirty="0" err="1"/>
              <a:t>avez</a:t>
            </a:r>
            <a:r>
              <a:rPr lang="en-US" sz="2800" dirty="0"/>
              <a:t> </a:t>
            </a:r>
            <a:r>
              <a:rPr lang="en-US" sz="2800" dirty="0" err="1"/>
              <a:t>une</a:t>
            </a:r>
            <a:r>
              <a:rPr lang="en-US" sz="2800" dirty="0"/>
              <a:t> assurance vie </a:t>
            </a:r>
            <a:r>
              <a:rPr lang="en-US" sz="2800" dirty="0" err="1"/>
              <a:t>privée</a:t>
            </a:r>
            <a:r>
              <a:rPr lang="en-US" sz="2800" dirty="0"/>
              <a:t>?</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0F09677C-65AF-446D-BA6D-724FBC3675A2}"/>
              </a:ext>
            </a:extLst>
          </p:cNvPr>
          <p:cNvSpPr>
            <a:spLocks noGrp="1"/>
          </p:cNvSpPr>
          <p:nvPr>
            <p:ph type="body" sz="half" idx="2"/>
            <p:custDataLst>
              <p:tags r:id="rId7"/>
            </p:custDataLst>
          </p:nvPr>
        </p:nvSpPr>
        <p:spPr>
          <a:xfrm>
            <a:off x="609906" y="2340864"/>
            <a:ext cx="3568661" cy="3634486"/>
          </a:xfrm>
        </p:spPr>
        <p:txBody>
          <a:bodyPr vert="horz" lIns="91440" tIns="45720" rIns="91440" bIns="45720" rtlCol="0" anchor="ctr">
            <a:normAutofit/>
          </a:bodyPr>
          <a:lstStyle/>
          <a:p>
            <a:pPr>
              <a:buFont typeface="Wingdings 2" panose="05020102010507070707" pitchFamily="18" charset="2"/>
              <a:buChar char=""/>
            </a:pPr>
            <a:r>
              <a:rPr lang="en-US" sz="4000" b="1" dirty="0"/>
              <a:t>Parfait</a:t>
            </a:r>
          </a:p>
        </p:txBody>
      </p:sp>
      <p:pic>
        <p:nvPicPr>
          <p:cNvPr id="6" name="Espace réservé pour une image  5" descr="Une image contenant rideau&#10;&#10;Description générée automatiquement">
            <a:extLst>
              <a:ext uri="{FF2B5EF4-FFF2-40B4-BE49-F238E27FC236}">
                <a16:creationId xmlns:a16="http://schemas.microsoft.com/office/drawing/2014/main" id="{C5114AFF-818F-40F2-9FAE-592B22EA568E}"/>
              </a:ext>
            </a:extLst>
          </p:cNvPr>
          <p:cNvPicPr>
            <a:picLocks noGrp="1" noChangeAspect="1"/>
          </p:cNvPicPr>
          <p:nvPr>
            <p:ph type="pic" idx="1"/>
            <p:custDataLst>
              <p:tags r:id="rId8"/>
            </p:custDataLst>
          </p:nvPr>
        </p:nvPicPr>
        <p:blipFill rotWithShape="1">
          <a:blip r:embed="rId10">
            <a:extLst>
              <a:ext uri="{28A0092B-C50C-407E-A947-70E740481C1C}">
                <a14:useLocalDpi xmlns:a14="http://schemas.microsoft.com/office/drawing/2010/main" val="0"/>
              </a:ext>
            </a:extLst>
          </a:blip>
          <a:srcRect t="16997" b="1801"/>
          <a:stretch/>
        </p:blipFill>
        <p:spPr>
          <a:xfrm>
            <a:off x="4654295" y="10"/>
            <a:ext cx="7537705" cy="6857990"/>
          </a:xfrm>
          <a:prstGeom prst="rect">
            <a:avLst/>
          </a:prstGeom>
        </p:spPr>
      </p:pic>
    </p:spTree>
    <p:extLst>
      <p:ext uri="{BB962C8B-B14F-4D97-AF65-F5344CB8AC3E}">
        <p14:creationId xmlns:p14="http://schemas.microsoft.com/office/powerpoint/2010/main" val="132389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AC6D137-4E58-4DCC-86CE-3205CD73AF7F}"/>
              </a:ext>
            </a:extLst>
          </p:cNvPr>
          <p:cNvSpPr>
            <a:spLocks noGrp="1"/>
          </p:cNvSpPr>
          <p:nvPr>
            <p:ph type="title"/>
            <p:custDataLst>
              <p:tags r:id="rId5"/>
            </p:custDataLst>
          </p:nvPr>
        </p:nvSpPr>
        <p:spPr>
          <a:xfrm>
            <a:off x="609906" y="702156"/>
            <a:ext cx="3568661" cy="1188720"/>
          </a:xfrm>
        </p:spPr>
        <p:txBody>
          <a:bodyPr vert="horz" lIns="91440" tIns="45720" rIns="91440" bIns="45720" rtlCol="0" anchor="b">
            <a:normAutofit fontScale="90000"/>
          </a:bodyPr>
          <a:lstStyle/>
          <a:p>
            <a:r>
              <a:rPr lang="en-US" sz="2800" dirty="0" err="1"/>
              <a:t>Vous</a:t>
            </a:r>
            <a:r>
              <a:rPr lang="en-US" sz="2800" dirty="0"/>
              <a:t> </a:t>
            </a:r>
            <a:r>
              <a:rPr lang="en-US" sz="2800" dirty="0" err="1"/>
              <a:t>avez</a:t>
            </a:r>
            <a:r>
              <a:rPr lang="en-US" sz="2800" dirty="0"/>
              <a:t> </a:t>
            </a:r>
            <a:r>
              <a:rPr lang="en-US" sz="2800" dirty="0" err="1"/>
              <a:t>une</a:t>
            </a:r>
            <a:r>
              <a:rPr lang="en-US" sz="2800" dirty="0"/>
              <a:t> Assurance vie </a:t>
            </a:r>
            <a:r>
              <a:rPr lang="en-US" sz="2800" dirty="0" err="1"/>
              <a:t>hypothécaire</a:t>
            </a:r>
            <a:r>
              <a:rPr lang="en-US" sz="2800" dirty="0"/>
              <a:t>?</a:t>
            </a:r>
          </a:p>
        </p:txBody>
      </p:sp>
      <p:sp>
        <p:nvSpPr>
          <p:cNvPr id="20" name="Rectangle 19">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BF7C634E-52ED-45FA-87CD-6A92840707DA}"/>
              </a:ext>
            </a:extLst>
          </p:cNvPr>
          <p:cNvSpPr>
            <a:spLocks noGrp="1"/>
          </p:cNvSpPr>
          <p:nvPr>
            <p:ph type="body" sz="half" idx="2"/>
            <p:custDataLst>
              <p:tags r:id="rId7"/>
            </p:custDataLst>
          </p:nvPr>
        </p:nvSpPr>
        <p:spPr>
          <a:xfrm>
            <a:off x="609906" y="2340864"/>
            <a:ext cx="3568661" cy="3634486"/>
          </a:xfrm>
        </p:spPr>
        <p:txBody>
          <a:bodyPr vert="horz" lIns="91440" tIns="45720" rIns="91440" bIns="45720" rtlCol="0" anchor="ctr">
            <a:normAutofit/>
          </a:bodyPr>
          <a:lstStyle/>
          <a:p>
            <a:r>
              <a:rPr lang="en-US" sz="2800" b="1" dirty="0" err="1">
                <a:solidFill>
                  <a:schemeClr val="tx1"/>
                </a:solidFill>
              </a:rPr>
              <a:t>Vous</a:t>
            </a:r>
            <a:r>
              <a:rPr lang="en-US" sz="2800" b="1" dirty="0">
                <a:solidFill>
                  <a:schemeClr val="tx1"/>
                </a:solidFill>
              </a:rPr>
              <a:t> </a:t>
            </a:r>
            <a:r>
              <a:rPr lang="en-US" sz="2800" b="1" dirty="0" err="1">
                <a:solidFill>
                  <a:schemeClr val="tx1"/>
                </a:solidFill>
              </a:rPr>
              <a:t>n’êtes</a:t>
            </a:r>
            <a:r>
              <a:rPr lang="en-US" sz="2800" b="1" dirty="0">
                <a:solidFill>
                  <a:schemeClr val="tx1"/>
                </a:solidFill>
              </a:rPr>
              <a:t> </a:t>
            </a:r>
            <a:r>
              <a:rPr lang="en-US" sz="2800" b="1" dirty="0" err="1">
                <a:solidFill>
                  <a:schemeClr val="tx1"/>
                </a:solidFill>
              </a:rPr>
              <a:t>peut-être</a:t>
            </a:r>
            <a:r>
              <a:rPr lang="en-US" sz="2800" b="1" dirty="0">
                <a:solidFill>
                  <a:schemeClr val="tx1"/>
                </a:solidFill>
              </a:rPr>
              <a:t> pas à </a:t>
            </a:r>
            <a:r>
              <a:rPr lang="en-US" sz="2800" b="1" dirty="0" err="1">
                <a:solidFill>
                  <a:schemeClr val="tx1"/>
                </a:solidFill>
              </a:rPr>
              <a:t>l’abri</a:t>
            </a:r>
            <a:r>
              <a:rPr lang="en-US" sz="2800" b="1" dirty="0">
                <a:solidFill>
                  <a:schemeClr val="tx1"/>
                </a:solidFill>
              </a:rPr>
              <a:t>!</a:t>
            </a:r>
            <a:br>
              <a:rPr lang="en-US" sz="2800" b="1" dirty="0">
                <a:solidFill>
                  <a:srgbClr val="FF0000"/>
                </a:solidFill>
              </a:rPr>
            </a:br>
            <a:br>
              <a:rPr lang="en-US" sz="2800" b="1" dirty="0">
                <a:solidFill>
                  <a:srgbClr val="FF0000"/>
                </a:solidFill>
              </a:rPr>
            </a:br>
            <a:r>
              <a:rPr lang="en-US" sz="2800" b="1" dirty="0">
                <a:solidFill>
                  <a:srgbClr val="FF0000"/>
                </a:solidFill>
              </a:rPr>
              <a:t>Conditions </a:t>
            </a:r>
            <a:r>
              <a:rPr lang="en-US" sz="2800" b="1" dirty="0" err="1">
                <a:solidFill>
                  <a:srgbClr val="FF0000"/>
                </a:solidFill>
              </a:rPr>
              <a:t>préexistantes</a:t>
            </a:r>
            <a:endParaRPr lang="en-US" sz="2800" b="1" dirty="0">
              <a:solidFill>
                <a:srgbClr val="FF0000"/>
              </a:solidFill>
            </a:endParaRPr>
          </a:p>
        </p:txBody>
      </p:sp>
      <p:pic>
        <p:nvPicPr>
          <p:cNvPr id="6" name="Espace réservé pour une image  5" descr="Une image contenant extérieur, herbe, eau, cheval&#10;&#10;Description générée automatiquement">
            <a:extLst>
              <a:ext uri="{FF2B5EF4-FFF2-40B4-BE49-F238E27FC236}">
                <a16:creationId xmlns:a16="http://schemas.microsoft.com/office/drawing/2014/main" id="{CD6912C9-81E7-477C-BC28-F628D3D0B42E}"/>
              </a:ext>
            </a:extLst>
          </p:cNvPr>
          <p:cNvPicPr>
            <a:picLocks noGrp="1" noChangeAspect="1"/>
          </p:cNvPicPr>
          <p:nvPr>
            <p:ph type="pic" idx="1"/>
            <p:custDataLst>
              <p:tags r:id="rId8"/>
            </p:custDataLst>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t="15881" r="1" b="15883"/>
          <a:stretch/>
        </p:blipFill>
        <p:spPr>
          <a:xfrm>
            <a:off x="4654295" y="10"/>
            <a:ext cx="7537705" cy="6857990"/>
          </a:xfrm>
          <a:prstGeom prst="rect">
            <a:avLst/>
          </a:prstGeom>
        </p:spPr>
      </p:pic>
      <p:sp>
        <p:nvSpPr>
          <p:cNvPr id="7" name="ZoneTexte 6">
            <a:extLst>
              <a:ext uri="{FF2B5EF4-FFF2-40B4-BE49-F238E27FC236}">
                <a16:creationId xmlns:a16="http://schemas.microsoft.com/office/drawing/2014/main" id="{6A70DA5A-84A9-4533-B8DD-75E192CAAC00}"/>
              </a:ext>
            </a:extLst>
          </p:cNvPr>
          <p:cNvSpPr txBox="1"/>
          <p:nvPr>
            <p:custDataLst>
              <p:tags r:id="rId9"/>
            </p:custDataLst>
          </p:nvPr>
        </p:nvSpPr>
        <p:spPr>
          <a:xfrm>
            <a:off x="9396042" y="6657945"/>
            <a:ext cx="2795958"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12" tooltip="https://www.flickr.com/photos/11561957@N06/8537785234">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13" tooltip="https://creativecommons.org/licenses/by-nc-sa/3.0/">
                  <a:extLst>
                    <a:ext uri="{A12FA001-AC4F-418D-AE19-62706E023703}">
                      <ahyp:hlinkClr xmlns:ahyp="http://schemas.microsoft.com/office/drawing/2018/hyperlinkcolor" val="tx"/>
                    </a:ext>
                  </a:extLst>
                </a:hlinkClick>
              </a:rPr>
              <a:t>CC BY-SA-NC</a:t>
            </a:r>
            <a:endParaRPr lang="fr-CA" sz="700">
              <a:solidFill>
                <a:srgbClr val="FFFFFF"/>
              </a:solidFill>
            </a:endParaRPr>
          </a:p>
        </p:txBody>
      </p:sp>
    </p:spTree>
    <p:extLst>
      <p:ext uri="{BB962C8B-B14F-4D97-AF65-F5344CB8AC3E}">
        <p14:creationId xmlns:p14="http://schemas.microsoft.com/office/powerpoint/2010/main" val="186381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BA447758-7DD8-46A8-8932-92124584A6C1}"/>
              </a:ext>
            </a:extLst>
          </p:cNvPr>
          <p:cNvSpPr>
            <a:spLocks noGrp="1"/>
          </p:cNvSpPr>
          <p:nvPr>
            <p:ph type="title"/>
            <p:custDataLst>
              <p:tags r:id="rId5"/>
            </p:custDataLst>
          </p:nvPr>
        </p:nvSpPr>
        <p:spPr>
          <a:xfrm>
            <a:off x="8013433" y="702156"/>
            <a:ext cx="3568661" cy="1188720"/>
          </a:xfrm>
        </p:spPr>
        <p:txBody>
          <a:bodyPr vert="horz" lIns="91440" tIns="45720" rIns="91440" bIns="45720" rtlCol="0" anchor="b">
            <a:normAutofit/>
          </a:bodyPr>
          <a:lstStyle/>
          <a:p>
            <a:r>
              <a:rPr lang="en-US" sz="2800" dirty="0"/>
              <a:t>Quoi?</a:t>
            </a:r>
          </a:p>
        </p:txBody>
      </p:sp>
      <p:pic>
        <p:nvPicPr>
          <p:cNvPr id="6" name="Espace réservé pour une image  5" descr="Une image contenant alimentation, lumière&#10;&#10;Description générée automatiquement">
            <a:extLst>
              <a:ext uri="{FF2B5EF4-FFF2-40B4-BE49-F238E27FC236}">
                <a16:creationId xmlns:a16="http://schemas.microsoft.com/office/drawing/2014/main" id="{626EF95C-F031-4E5B-8E8C-DAEDBD2315C3}"/>
              </a:ext>
            </a:extLst>
          </p:cNvPr>
          <p:cNvPicPr>
            <a:picLocks noGrp="1" noChangeAspect="1"/>
          </p:cNvPicPr>
          <p:nvPr>
            <p:ph type="pic" idx="1"/>
            <p:custDataLst>
              <p:tags r:id="rId6"/>
            </p:custDataLst>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r="-1" b="9016"/>
          <a:stretch/>
        </p:blipFill>
        <p:spPr>
          <a:xfrm>
            <a:off x="20" y="10"/>
            <a:ext cx="7537685" cy="6857990"/>
          </a:xfrm>
          <a:prstGeom prst="rect">
            <a:avLst/>
          </a:prstGeom>
        </p:spPr>
      </p:pic>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33C08A5B-C085-4F73-AD3B-A0BCFBCC403E}"/>
              </a:ext>
            </a:extLst>
          </p:cNvPr>
          <p:cNvSpPr>
            <a:spLocks noGrp="1"/>
          </p:cNvSpPr>
          <p:nvPr>
            <p:ph type="body" sz="half" idx="2"/>
            <p:custDataLst>
              <p:tags r:id="rId8"/>
            </p:custDataLst>
          </p:nvPr>
        </p:nvSpPr>
        <p:spPr>
          <a:xfrm>
            <a:off x="8013433" y="2340864"/>
            <a:ext cx="3568661" cy="3634486"/>
          </a:xfrm>
        </p:spPr>
        <p:txBody>
          <a:bodyPr vert="horz" lIns="91440" tIns="45720" rIns="91440" bIns="45720" rtlCol="0" anchor="ctr">
            <a:normAutofit/>
          </a:bodyPr>
          <a:lstStyle/>
          <a:p>
            <a:pPr>
              <a:buFont typeface="Wingdings 2" panose="05020102010507070707" pitchFamily="18" charset="2"/>
              <a:buChar char=""/>
            </a:pPr>
            <a:r>
              <a:rPr lang="fr-CA" dirty="0"/>
              <a:t>Une condition préexistante est listée comme l'une des exclusions sur la plupart des certificats d'assurance vie et invalidité hypothécaire des institutions financières. Votre réclamation d’assurance ne sera pas couverte si elle est imputable ou associée à un état de santé antérieur.</a:t>
            </a:r>
          </a:p>
          <a:p>
            <a:pPr>
              <a:buFont typeface="Wingdings 2" panose="05020102010507070707" pitchFamily="18" charset="2"/>
              <a:buChar char=""/>
            </a:pPr>
            <a:endParaRPr lang="en-US" dirty="0"/>
          </a:p>
        </p:txBody>
      </p:sp>
    </p:spTree>
    <p:extLst>
      <p:ext uri="{BB962C8B-B14F-4D97-AF65-F5344CB8AC3E}">
        <p14:creationId xmlns:p14="http://schemas.microsoft.com/office/powerpoint/2010/main" val="6232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3BAE32BC-105F-4E92-9449-8271905E5955}"/>
              </a:ext>
            </a:extLst>
          </p:cNvPr>
          <p:cNvSpPr>
            <a:spLocks noGrp="1"/>
          </p:cNvSpPr>
          <p:nvPr>
            <p:ph type="title"/>
            <p:custDataLst>
              <p:tags r:id="rId5"/>
            </p:custDataLst>
          </p:nvPr>
        </p:nvSpPr>
        <p:spPr>
          <a:xfrm>
            <a:off x="609906" y="702156"/>
            <a:ext cx="3568661" cy="1188720"/>
          </a:xfrm>
        </p:spPr>
        <p:txBody>
          <a:bodyPr vert="horz" lIns="91440" tIns="45720" rIns="91440" bIns="45720" rtlCol="0" anchor="b">
            <a:normAutofit fontScale="90000"/>
          </a:bodyPr>
          <a:lstStyle/>
          <a:p>
            <a:r>
              <a:rPr lang="fr-CA" b="1" dirty="0"/>
              <a:t>Qu’est-ce que ça mange en hiver?</a:t>
            </a:r>
            <a:br>
              <a:rPr lang="fr-CA" dirty="0"/>
            </a:br>
            <a:endParaRPr lang="en-US" sz="2800" dirty="0"/>
          </a:p>
        </p:txBody>
      </p:sp>
      <p:sp>
        <p:nvSpPr>
          <p:cNvPr id="20" name="Rectangle 19">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0B8873CA-634D-4FA6-8BE4-CFB934E6ACDD}"/>
              </a:ext>
            </a:extLst>
          </p:cNvPr>
          <p:cNvSpPr>
            <a:spLocks noGrp="1"/>
          </p:cNvSpPr>
          <p:nvPr>
            <p:ph type="body" sz="half" idx="2"/>
            <p:custDataLst>
              <p:tags r:id="rId7"/>
            </p:custDataLst>
          </p:nvPr>
        </p:nvSpPr>
        <p:spPr>
          <a:xfrm>
            <a:off x="609906" y="2340864"/>
            <a:ext cx="3568661" cy="3634486"/>
          </a:xfrm>
        </p:spPr>
        <p:txBody>
          <a:bodyPr vert="horz" lIns="91440" tIns="45720" rIns="91440" bIns="45720" rtlCol="0" anchor="ctr">
            <a:normAutofit/>
          </a:bodyPr>
          <a:lstStyle/>
          <a:p>
            <a:pPr>
              <a:buFont typeface="Wingdings 2" panose="05020102010507070707" pitchFamily="18" charset="2"/>
              <a:buChar char=""/>
            </a:pPr>
            <a:r>
              <a:rPr lang="en-US" sz="2400" dirty="0" err="1"/>
              <a:t>Rien</a:t>
            </a:r>
            <a:r>
              <a:rPr lang="en-US" sz="2400" dirty="0"/>
              <a:t> de </a:t>
            </a:r>
            <a:r>
              <a:rPr lang="en-US" sz="2400" dirty="0" err="1"/>
              <a:t>mieux</a:t>
            </a:r>
            <a:r>
              <a:rPr lang="en-US" sz="2400" dirty="0"/>
              <a:t> que des </a:t>
            </a:r>
            <a:r>
              <a:rPr lang="en-US" sz="2400" dirty="0" err="1"/>
              <a:t>exemples</a:t>
            </a:r>
            <a:endParaRPr lang="en-US" sz="2400" dirty="0"/>
          </a:p>
        </p:txBody>
      </p:sp>
      <p:pic>
        <p:nvPicPr>
          <p:cNvPr id="6" name="Espace réservé pour une image  5">
            <a:extLst>
              <a:ext uri="{FF2B5EF4-FFF2-40B4-BE49-F238E27FC236}">
                <a16:creationId xmlns:a16="http://schemas.microsoft.com/office/drawing/2014/main" id="{2C5BD0BB-94C9-48ED-A549-92FB3799EDFC}"/>
              </a:ext>
            </a:extLst>
          </p:cNvPr>
          <p:cNvPicPr>
            <a:picLocks noGrp="1" noChangeAspect="1"/>
          </p:cNvPicPr>
          <p:nvPr>
            <p:ph type="pic" idx="1"/>
            <p:custDataLst>
              <p:tags r:id="rId8"/>
            </p:custDataLst>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r="-1" b="9016"/>
          <a:stretch/>
        </p:blipFill>
        <p:spPr>
          <a:xfrm>
            <a:off x="4654295" y="10"/>
            <a:ext cx="7537705" cy="6857990"/>
          </a:xfrm>
          <a:prstGeom prst="rect">
            <a:avLst/>
          </a:prstGeom>
        </p:spPr>
      </p:pic>
      <p:sp>
        <p:nvSpPr>
          <p:cNvPr id="7" name="ZoneTexte 6">
            <a:extLst>
              <a:ext uri="{FF2B5EF4-FFF2-40B4-BE49-F238E27FC236}">
                <a16:creationId xmlns:a16="http://schemas.microsoft.com/office/drawing/2014/main" id="{B93D02B7-30C3-42B1-B6BA-C3EFD193CD48}"/>
              </a:ext>
            </a:extLst>
          </p:cNvPr>
          <p:cNvSpPr txBox="1"/>
          <p:nvPr>
            <p:custDataLst>
              <p:tags r:id="rId9"/>
            </p:custDataLst>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12" tooltip="http://myedmondsnews.com/2018/04/live-in-edmonds-what-do-you-call-yourself/question-mark-1019820_1280/">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13" tooltip="https://creativecommons.org/licenses/by/3.0/">
                  <a:extLst>
                    <a:ext uri="{A12FA001-AC4F-418D-AE19-62706E023703}">
                      <ahyp:hlinkClr xmlns:ahyp="http://schemas.microsoft.com/office/drawing/2018/hyperlinkcolor" val="tx"/>
                    </a:ext>
                  </a:extLst>
                </a:hlinkClick>
              </a:rPr>
              <a:t>CC BY</a:t>
            </a:r>
            <a:endParaRPr lang="fr-CA" sz="700">
              <a:solidFill>
                <a:srgbClr val="FFFFFF"/>
              </a:solidFill>
            </a:endParaRPr>
          </a:p>
        </p:txBody>
      </p:sp>
    </p:spTree>
    <p:extLst>
      <p:ext uri="{BB962C8B-B14F-4D97-AF65-F5344CB8AC3E}">
        <p14:creationId xmlns:p14="http://schemas.microsoft.com/office/powerpoint/2010/main" val="2113349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DividendVTI">
  <a:themeElements>
    <a:clrScheme name="">
      <a:dk1>
        <a:srgbClr val="000000"/>
      </a:dk1>
      <a:lt1>
        <a:srgbClr val="FFFFFF"/>
      </a:lt1>
      <a:dk2>
        <a:srgbClr val="413324"/>
      </a:dk2>
      <a:lt2>
        <a:srgbClr val="E8E2E7"/>
      </a:lt2>
      <a:accent1>
        <a:srgbClr val="48B754"/>
      </a:accent1>
      <a:accent2>
        <a:srgbClr val="5FB13B"/>
      </a:accent2>
      <a:accent3>
        <a:srgbClr val="8FAB43"/>
      </a:accent3>
      <a:accent4>
        <a:srgbClr val="B1A13B"/>
      </a:accent4>
      <a:accent5>
        <a:srgbClr val="C3814D"/>
      </a:accent5>
      <a:accent6>
        <a:srgbClr val="B13E3B"/>
      </a:accent6>
      <a:hlink>
        <a:srgbClr val="A37836"/>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1695</TotalTime>
  <Words>1168</Words>
  <Application>Microsoft Office PowerPoint</Application>
  <PresentationFormat>Grand écran</PresentationFormat>
  <Paragraphs>93</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Franklin Gothic Book</vt:lpstr>
      <vt:lpstr>Franklin Gothic Demi</vt:lpstr>
      <vt:lpstr>Harlow Solid Italic</vt:lpstr>
      <vt:lpstr>Wingdings 2</vt:lpstr>
      <vt:lpstr>DividendVTI</vt:lpstr>
      <vt:lpstr>Suis-je réellement bien assuré ?</vt:lpstr>
      <vt:lpstr>Présentation PowerPoint</vt:lpstr>
      <vt:lpstr>Avant de commencer</vt:lpstr>
      <vt:lpstr>Cancer, suis-je bien assuré? </vt:lpstr>
      <vt:lpstr>2 sortes d’assurance vie</vt:lpstr>
      <vt:lpstr>Vous avez une assurance vie privée?</vt:lpstr>
      <vt:lpstr>Vous avez une Assurance vie hypothécaire?</vt:lpstr>
      <vt:lpstr>Quoi?</vt:lpstr>
      <vt:lpstr>Qu’est-ce que ça mange en hiver? </vt:lpstr>
      <vt:lpstr>Conditions préexistantes</vt:lpstr>
      <vt:lpstr>Conditions préexistantes</vt:lpstr>
      <vt:lpstr>Farfelus?</vt:lpstr>
      <vt:lpstr>Cas isolés?</vt:lpstr>
      <vt:lpstr>Cas isolés?</vt:lpstr>
      <vt:lpstr>Cas isolés?</vt:lpstr>
      <vt:lpstr>Cas isolés?</vt:lpstr>
      <vt:lpstr>Avec une assurance collective vie et invalidité hypothécaire, vous ne pouvez présumer être assurée qu’au moment de la réclamation! </vt:lpstr>
      <vt:lpstr>Conseils</vt:lpstr>
      <vt:lpstr>Besoin de liquidité? Vous pensez au Refinancement ou marge de crédit hypothécaire?</vt:lpstr>
      <vt:lpstr>Réactivation des conditions préexistantes après l’augmentation de votre solde hypothécaire</vt:lpstr>
      <vt:lpstr>Solutions pour mon manque en assurance vie?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Suis-je réellement bien assuré ?</dc:title>
  <dc:creator>Pierre-sébastien Lévesque</dc:creator>
  <cp:lastModifiedBy>Pierre-sébastien Lévesque</cp:lastModifiedBy>
  <cp:revision>7</cp:revision>
  <dcterms:created xsi:type="dcterms:W3CDTF">2019-10-04T12:34:54Z</dcterms:created>
  <dcterms:modified xsi:type="dcterms:W3CDTF">2021-08-03T20:43:42Z</dcterms:modified>
</cp:coreProperties>
</file>